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1d7814a23f04352" /><Relationship Type="http://schemas.openxmlformats.org/officeDocument/2006/relationships/extended-properties" Target="/docProps/app.xml" Id="Rde4d381c948941e8" /><Relationship Type="http://schemas.openxmlformats.org/officeDocument/2006/relationships/officeDocument" Target="/ppt/presentation.xml" Id="R069e88d6f091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f0b58ac5e4564"/>
  </p:sldMasterIdLst>
  <p:notesMasterIdLst>
    <p:notesMasterId xmlns:r="http://schemas.openxmlformats.org/officeDocument/2006/relationships" r:id="Ra2850446f43f48b8"/>
  </p:notesMasterIdLst>
  <p:sldIdLst>
    <p:sldId xmlns:r="http://schemas.openxmlformats.org/officeDocument/2006/relationships" id="256" r:id="Rdf7626faf395425c"/>
    <p:sldId xmlns:r="http://schemas.openxmlformats.org/officeDocument/2006/relationships" id="257" r:id="R80a045ee23754b3c"/>
    <p:sldId xmlns:r="http://schemas.openxmlformats.org/officeDocument/2006/relationships" id="258" r:id="Rd46e1b92696c4bc9"/>
    <p:sldId xmlns:r="http://schemas.openxmlformats.org/officeDocument/2006/relationships" id="259" r:id="R6203c4ba4fd24a38"/>
    <p:sldId xmlns:r="http://schemas.openxmlformats.org/officeDocument/2006/relationships" id="260" r:id="Rc3cf23d873654dda"/>
    <p:sldId xmlns:r="http://schemas.openxmlformats.org/officeDocument/2006/relationships" id="261" r:id="R1029de5530b840f4"/>
    <p:sldId xmlns:r="http://schemas.openxmlformats.org/officeDocument/2006/relationships" id="262" r:id="R24dcf07802dc4adf"/>
    <p:sldId xmlns:r="http://schemas.openxmlformats.org/officeDocument/2006/relationships" id="263" r:id="R33b013b509294ff9"/>
    <p:sldId xmlns:r="http://schemas.openxmlformats.org/officeDocument/2006/relationships" id="264" r:id="R58a9235256e34f19"/>
    <p:sldId xmlns:r="http://schemas.openxmlformats.org/officeDocument/2006/relationships" id="265" r:id="R2a51c6171d734799"/>
    <p:sldId xmlns:r="http://schemas.openxmlformats.org/officeDocument/2006/relationships" id="266" r:id="Rc7fae2b802584ba9"/>
    <p:sldId xmlns:r="http://schemas.openxmlformats.org/officeDocument/2006/relationships" id="267" r:id="R513a38c411d44d93"/>
    <p:sldId xmlns:r="http://schemas.openxmlformats.org/officeDocument/2006/relationships" id="268" r:id="Rb436f9016c934508"/>
    <p:sldId xmlns:r="http://schemas.openxmlformats.org/officeDocument/2006/relationships" id="269" r:id="Rbe1edd376a0d4357"/>
    <p:sldId xmlns:r="http://schemas.openxmlformats.org/officeDocument/2006/relationships" id="270" r:id="R859889b340fe4196"/>
    <p:sldId xmlns:r="http://schemas.openxmlformats.org/officeDocument/2006/relationships" id="271" r:id="Rbaaa37f5792a4b82"/>
    <p:sldId xmlns:r="http://schemas.openxmlformats.org/officeDocument/2006/relationships" id="272" r:id="R99b8ddd576e5453f"/>
    <p:sldId xmlns:r="http://schemas.openxmlformats.org/officeDocument/2006/relationships" id="273" r:id="Reab00ea75c1b475f"/>
    <p:sldId xmlns:r="http://schemas.openxmlformats.org/officeDocument/2006/relationships" id="274" r:id="R63c08e63d6f942b4"/>
    <p:sldId xmlns:r="http://schemas.openxmlformats.org/officeDocument/2006/relationships" id="275" r:id="R200734a33bcd4b2a"/>
    <p:sldId xmlns:r="http://schemas.openxmlformats.org/officeDocument/2006/relationships" id="276" r:id="Ra6633e150e054a61"/>
    <p:sldId xmlns:r="http://schemas.openxmlformats.org/officeDocument/2006/relationships" id="277" r:id="R441d9ab0f53a4702"/>
    <p:sldId xmlns:r="http://schemas.openxmlformats.org/officeDocument/2006/relationships" id="278" r:id="R213b3e09cf564cb3"/>
    <p:sldId xmlns:r="http://schemas.openxmlformats.org/officeDocument/2006/relationships" id="279" r:id="R181286f944764aa4"/>
    <p:sldId xmlns:r="http://schemas.openxmlformats.org/officeDocument/2006/relationships" id="280" r:id="R6d40c1736a9c402d"/>
    <p:sldId xmlns:r="http://schemas.openxmlformats.org/officeDocument/2006/relationships" id="281" r:id="R05dc31a7108849da"/>
    <p:sldId xmlns:r="http://schemas.openxmlformats.org/officeDocument/2006/relationships" id="282" r:id="R801a41d821cb496f"/>
    <p:sldId xmlns:r="http://schemas.openxmlformats.org/officeDocument/2006/relationships" id="283" r:id="Rea541d769d304f7f"/>
    <p:sldId xmlns:r="http://schemas.openxmlformats.org/officeDocument/2006/relationships" id="284" r:id="R1e5474eb975d46e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a1ff92dfce4bdc" /><Relationship Type="http://schemas.openxmlformats.org/officeDocument/2006/relationships/slideMaster" Target="/ppt/slideMasters/slideMaster1.xml" Id="R997f0b58ac5e4564" /><Relationship Type="http://schemas.openxmlformats.org/officeDocument/2006/relationships/notesMaster" Target="/ppt/notesMasters/notesMaster1.xml" Id="Ra2850446f43f48b8" /><Relationship Type="http://schemas.openxmlformats.org/officeDocument/2006/relationships/presProps" Target="/ppt/presProps.xml" Id="R09ade2ea2b514bd2" /><Relationship Type="http://schemas.openxmlformats.org/officeDocument/2006/relationships/tableStyles" Target="/ppt/tableStyles.xml" Id="R6d33cd68ab7e4e9d" /><Relationship Type="http://schemas.openxmlformats.org/officeDocument/2006/relationships/slide" Target="/ppt/slides/slide1.xml" Id="Rdf7626faf395425c" /><Relationship Type="http://schemas.openxmlformats.org/officeDocument/2006/relationships/slide" Target="/ppt/slides/slide2.xml" Id="R80a045ee23754b3c" /><Relationship Type="http://schemas.openxmlformats.org/officeDocument/2006/relationships/slide" Target="/ppt/slides/slide3.xml" Id="Rd46e1b92696c4bc9" /><Relationship Type="http://schemas.openxmlformats.org/officeDocument/2006/relationships/slide" Target="/ppt/slides/slide4.xml" Id="R6203c4ba4fd24a38" /><Relationship Type="http://schemas.openxmlformats.org/officeDocument/2006/relationships/slide" Target="/ppt/slides/slide5.xml" Id="Rc3cf23d873654dda" /><Relationship Type="http://schemas.openxmlformats.org/officeDocument/2006/relationships/slide" Target="/ppt/slides/slide6.xml" Id="R1029de5530b840f4" /><Relationship Type="http://schemas.openxmlformats.org/officeDocument/2006/relationships/slide" Target="/ppt/slides/slide7.xml" Id="R24dcf07802dc4adf" /><Relationship Type="http://schemas.openxmlformats.org/officeDocument/2006/relationships/slide" Target="/ppt/slides/slide8.xml" Id="R33b013b509294ff9" /><Relationship Type="http://schemas.openxmlformats.org/officeDocument/2006/relationships/slide" Target="/ppt/slides/slide9.xml" Id="R58a9235256e34f19" /><Relationship Type="http://schemas.openxmlformats.org/officeDocument/2006/relationships/slide" Target="/ppt/slides/slide10.xml" Id="R2a51c6171d734799" /><Relationship Type="http://schemas.openxmlformats.org/officeDocument/2006/relationships/slide" Target="/ppt/slides/slide11.xml" Id="Rc7fae2b802584ba9" /><Relationship Type="http://schemas.openxmlformats.org/officeDocument/2006/relationships/slide" Target="/ppt/slides/slide12.xml" Id="R513a38c411d44d93" /><Relationship Type="http://schemas.openxmlformats.org/officeDocument/2006/relationships/slide" Target="/ppt/slides/slide13.xml" Id="Rb436f9016c934508" /><Relationship Type="http://schemas.openxmlformats.org/officeDocument/2006/relationships/slide" Target="/ppt/slides/slide14.xml" Id="Rbe1edd376a0d4357" /><Relationship Type="http://schemas.openxmlformats.org/officeDocument/2006/relationships/slide" Target="/ppt/slides/slide15.xml" Id="R859889b340fe4196" /><Relationship Type="http://schemas.openxmlformats.org/officeDocument/2006/relationships/slide" Target="/ppt/slides/slide16.xml" Id="Rbaaa37f5792a4b82" /><Relationship Type="http://schemas.openxmlformats.org/officeDocument/2006/relationships/slide" Target="/ppt/slides/slide17.xml" Id="R99b8ddd576e5453f" /><Relationship Type="http://schemas.openxmlformats.org/officeDocument/2006/relationships/slide" Target="/ppt/slides/slide18.xml" Id="Reab00ea75c1b475f" /><Relationship Type="http://schemas.openxmlformats.org/officeDocument/2006/relationships/slide" Target="/ppt/slides/slide19.xml" Id="R63c08e63d6f942b4" /><Relationship Type="http://schemas.openxmlformats.org/officeDocument/2006/relationships/slide" Target="/ppt/slides/slide20.xml" Id="R200734a33bcd4b2a" /><Relationship Type="http://schemas.openxmlformats.org/officeDocument/2006/relationships/slide" Target="/ppt/slides/slide21.xml" Id="Ra6633e150e054a61" /><Relationship Type="http://schemas.openxmlformats.org/officeDocument/2006/relationships/slide" Target="/ppt/slides/slide22.xml" Id="R441d9ab0f53a4702" /><Relationship Type="http://schemas.openxmlformats.org/officeDocument/2006/relationships/slide" Target="/ppt/slides/slide23.xml" Id="R213b3e09cf564cb3" /><Relationship Type="http://schemas.openxmlformats.org/officeDocument/2006/relationships/slide" Target="/ppt/slides/slide24.xml" Id="R181286f944764aa4" /><Relationship Type="http://schemas.openxmlformats.org/officeDocument/2006/relationships/slide" Target="/ppt/slides/slide25.xml" Id="R6d40c1736a9c402d" /><Relationship Type="http://schemas.openxmlformats.org/officeDocument/2006/relationships/slide" Target="/ppt/slides/slide26.xml" Id="R05dc31a7108849da" /><Relationship Type="http://schemas.openxmlformats.org/officeDocument/2006/relationships/slide" Target="/ppt/slides/slide27.xml" Id="R801a41d821cb496f" /><Relationship Type="http://schemas.openxmlformats.org/officeDocument/2006/relationships/slide" Target="/ppt/slides/slide28.xml" Id="Rea541d769d304f7f" /><Relationship Type="http://schemas.openxmlformats.org/officeDocument/2006/relationships/slide" Target="/ppt/slides/slide29.xml" Id="R1e5474eb975d46e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c1ba558ff68452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91ae721bfe24df2" /><Relationship Type="http://schemas.openxmlformats.org/officeDocument/2006/relationships/notesMaster" Target="/ppt/notesMasters/notesMaster1.xml" Id="R21001426ac674fe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4198b27b8924ebd" /><Relationship Type="http://schemas.openxmlformats.org/officeDocument/2006/relationships/notesMaster" Target="/ppt/notesMasters/notesMaster1.xml" Id="R4ac3e84d24854ed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befb6b12de64a81" /><Relationship Type="http://schemas.openxmlformats.org/officeDocument/2006/relationships/notesMaster" Target="/ppt/notesMasters/notesMaster1.xml" Id="R1711891e7958404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6ab9fc7e7d84775" /><Relationship Type="http://schemas.openxmlformats.org/officeDocument/2006/relationships/notesMaster" Target="/ppt/notesMasters/notesMaster1.xml" Id="Rf1f7d25447ea40c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7b0a1f539ff4466" /><Relationship Type="http://schemas.openxmlformats.org/officeDocument/2006/relationships/notesMaster" Target="/ppt/notesMasters/notesMaster1.xml" Id="Rfc3ef4bdc456427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d14f0dae28c4d21" /><Relationship Type="http://schemas.openxmlformats.org/officeDocument/2006/relationships/notesMaster" Target="/ppt/notesMasters/notesMaster1.xml" Id="R76a9ca085bc2456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1b53f4aa6234563" /><Relationship Type="http://schemas.openxmlformats.org/officeDocument/2006/relationships/notesMaster" Target="/ppt/notesMasters/notesMaster1.xml" Id="Rdfe644463698426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c55bd49a65c4f3a" /><Relationship Type="http://schemas.openxmlformats.org/officeDocument/2006/relationships/notesMaster" Target="/ppt/notesMasters/notesMaster1.xml" Id="R99a9ed7d778a4b9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c936606ac374b03" /><Relationship Type="http://schemas.openxmlformats.org/officeDocument/2006/relationships/notesMaster" Target="/ppt/notesMasters/notesMaster1.xml" Id="Ra792227974b9460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321dbc1a1ce42e1" /><Relationship Type="http://schemas.openxmlformats.org/officeDocument/2006/relationships/notesMaster" Target="/ppt/notesMasters/notesMaster1.xml" Id="R3cfe34c574b04b7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f69b8092a4e4101" /><Relationship Type="http://schemas.openxmlformats.org/officeDocument/2006/relationships/notesMaster" Target="/ppt/notesMasters/notesMaster1.xml" Id="R3a928983b2c444b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6c1c2cb2e814b39" /><Relationship Type="http://schemas.openxmlformats.org/officeDocument/2006/relationships/notesMaster" Target="/ppt/notesMasters/notesMaster1.xml" Id="R29492639a39040b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b27ce16a6744153" /><Relationship Type="http://schemas.openxmlformats.org/officeDocument/2006/relationships/notesMaster" Target="/ppt/notesMasters/notesMaster1.xml" Id="Rc72c46d529234e5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689267831ba4d8a" /><Relationship Type="http://schemas.openxmlformats.org/officeDocument/2006/relationships/notesMaster" Target="/ppt/notesMasters/notesMaster1.xml" Id="R0839e41d2f1b4cea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9358b4abdcd4d16" /><Relationship Type="http://schemas.openxmlformats.org/officeDocument/2006/relationships/notesMaster" Target="/ppt/notesMasters/notesMaster1.xml" Id="Rc0461bd11b5f4f4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fde4760ff6c4576" /><Relationship Type="http://schemas.openxmlformats.org/officeDocument/2006/relationships/notesMaster" Target="/ppt/notesMasters/notesMaster1.xml" Id="Rf9773bba4c144ad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affe633dea684cfb" /><Relationship Type="http://schemas.openxmlformats.org/officeDocument/2006/relationships/notesMaster" Target="/ppt/notesMasters/notesMaster1.xml" Id="Rd81c46b6961a4a0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db479a25f214986" /><Relationship Type="http://schemas.openxmlformats.org/officeDocument/2006/relationships/notesMaster" Target="/ppt/notesMasters/notesMaster1.xml" Id="R0922d2ac2677430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751d2ffba454025" /><Relationship Type="http://schemas.openxmlformats.org/officeDocument/2006/relationships/notesMaster" Target="/ppt/notesMasters/notesMaster1.xml" Id="R612d5560705d4a22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8519cbc383c4260" /><Relationship Type="http://schemas.openxmlformats.org/officeDocument/2006/relationships/notesMaster" Target="/ppt/notesMasters/notesMaster1.xml" Id="R5da1035879ba4d71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63b90272d9347a8" /><Relationship Type="http://schemas.openxmlformats.org/officeDocument/2006/relationships/notesMaster" Target="/ppt/notesMasters/notesMaster1.xml" Id="Rc34f2b8a73be4d39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419fa02efc540c9" /><Relationship Type="http://schemas.openxmlformats.org/officeDocument/2006/relationships/notesMaster" Target="/ppt/notesMasters/notesMaster1.xml" Id="R0e4e4e186717428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40687d007a24f19" /><Relationship Type="http://schemas.openxmlformats.org/officeDocument/2006/relationships/notesMaster" Target="/ppt/notesMasters/notesMaster1.xml" Id="Rcf81ca8d67394a4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fdd24c9f1ee42a6" /><Relationship Type="http://schemas.openxmlformats.org/officeDocument/2006/relationships/notesMaster" Target="/ppt/notesMasters/notesMaster1.xml" Id="Ra5144462373d4e5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943a862884b4d9a" /><Relationship Type="http://schemas.openxmlformats.org/officeDocument/2006/relationships/notesMaster" Target="/ppt/notesMasters/notesMaster1.xml" Id="Rf46df8253c10492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6346e79104046c4" /><Relationship Type="http://schemas.openxmlformats.org/officeDocument/2006/relationships/notesMaster" Target="/ppt/notesMasters/notesMaster1.xml" Id="Rbbac40506ff64c2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c05fa20fc31403a" /><Relationship Type="http://schemas.openxmlformats.org/officeDocument/2006/relationships/notesMaster" Target="/ppt/notesMasters/notesMaster1.xml" Id="R8268a9f906af461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717e6bc65dc4476" /><Relationship Type="http://schemas.openxmlformats.org/officeDocument/2006/relationships/notesMaster" Target="/ppt/notesMasters/notesMaster1.xml" Id="R7f9f437ee275454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eaba05b4fc04fde" /><Relationship Type="http://schemas.openxmlformats.org/officeDocument/2006/relationships/notesMaster" Target="/ppt/notesMasters/notesMaster1.xml" Id="R67d28297d4b04dc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講者提示：開場先把範圍說清楚：今天不是教大家刪負評、贏辯論，也不是法律課；而是練習怎麼把客訴留在可修復的範圍，不讓情緒回覆把它升級成品牌危機。全程以美業實際情境為主，不做產品置入。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Italwax / 高予國際活動需求 brief（主辦方提供，2026-08-25）</a:t>
            </a:r>
          </a:p>
          <a:p xmlns:a="http://schemas.openxmlformats.org/drawingml/2006/main">
            <a:r>
              <a:t>- https://speech.aiboss.com.tw/</a:t>
            </a:r>
          </a:p>
          <a:p xmlns:a="http://schemas.openxmlformats.org/drawingml/2006/main">
            <a:r>
              <a:t>- OpenAI image generation（2026-08-25；prompt preserved in task transcript）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講者提示：一個回應同時面對兩群人：直接受影響的顧客，和正在判斷品牌的旁觀者。前者需要修復，後者需要可信的秩序。把兩者混在一段長篇辯解裡，通常兩邊都照顧不到。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https://support.google.com/business/answer/3474122?hl=en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講者提示：第二段處理最核心的人性難題：老闆、技術者、客服、小編都是同一個人。這不是叫大家沒有情緒，而是建立一個讓情緒不直接上線的切換機制。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Italwax / 高予國際活動需求 brief（主辦方提供，2026-08-25）</a:t>
            </a:r>
          </a:p>
          <a:p xmlns:a="http://schemas.openxmlformats.org/drawingml/2006/main">
            <a:r>
              <a:t>- https://www.hbrtaiwan.com/article/25030/how-elite-sports-coaches-make-high-pressure-decisions</a:t>
            </a:r>
          </a:p>
          <a:p xmlns:a="http://schemas.openxmlformats.org/drawingml/2006/main">
            <a:r>
              <a:t>- OpenAI image generation（2026-08-25；prompt preserved in task transcript）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講者提示：實務做法是先寫私人版本，把所有委屈寫完但不送出；接著切換到服務者與客服角色，補上行動；最後用品牌角色檢查：如果這句被截圖單獨流傳，還能站得住嗎？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https://www.hbrtaiwan.com/article/25030/how-elite-sports-coaches-make-high-pressure-decisions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講者提示：HBR 對高壓決策的研究強調事前準備、決策時管理情緒、事後修復與改進。這四字口訣是給小店家的現場版：先保住資料與聯繫，再決定公開說什麼。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https://www.hbrtaiwan.com/article/25030/how-elite-sports-coaches-make-high-pressure-decisions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講者提示：不要把這頁講成一律禁止。重點是公開材料要符合必要性與比例：保全證據和公開證據是兩件事。複雜爭議先轉私下，公開只說足以讓旁觀者理解的進度；涉及個資、法律或安全就找專業支援。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https://support.google.com/business/answer/3474122?hl=en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講者提示：Google 官方也提醒商家：公開回覆要簡短、專業、保護隱私；複雜情況可請顧客改以電話或電子郵件處理。公開不是把全部案情搬上網，而是讓大家看到你有在負責。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https://support.google.com/business/answer/3474122?hl=en</a:t>
            </a:r>
          </a:p>
          <a:p xmlns:a="http://schemas.openxmlformats.org/drawingml/2006/main">
            <a:r>
              <a:t>- https://support.google.com/business/answer/3474050?hl=en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講者提示：請觀眾指出新版多了什麼：看見感受、目前行動、保護隱私、單一窗口、具體期限。新版沒有承認未確認的責任，也沒有把顧客的狀況公開。提醒大家依事實調整，不能直接複製。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https://support.google.com/business/answer/3474122?hl=en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講者提示：第三段進入可以直接帶回店裡的危機框架。先讓大家理解：文案不是起點。沒有事實、沒有補救、沒有負責人，再漂亮的道歉都撐不住。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OpenAI image generation（2026-08-25；prompt preserved in task transcript）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講者提示：不要把 PRSOS 說成五個先後步驟，它是五條同時工作線。即使只有一個人，也要在紙上分欄，避免只顧著回覆文字，卻漏掉顧客照顧、證據保存或後續改善。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https://www.books.com.tw/products/0010931418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講者提示：這張 WH 表出自《危機公關炎上對策》，不是新聞稿範本，而是危機處理前的共同事實表。分成「關於事件、店家作為、回應方式」三欄；不知道的就標示仍在查核，再補上下一次更新時間，不用推測填滿空白。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《危機公關炎上對策》Chapter 2，頁 70–71</a:t>
            </a:r>
          </a:p>
          <a:p xmlns:a="http://schemas.openxmlformats.org/drawingml/2006/main">
            <a:r>
              <a:t>- https://www.books.com.tw/products/0010931418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講者提示：不用逐項念履歷。先說明自己橫跨品牌顧問、危機處理、創業與內容媒體，因此今天不是只教回覆文案，而是把顧客照顧、品牌立場、社群風險與經營流程放在同一套判斷裡。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https://taiwankai.com/about/</a:t>
            </a:r>
          </a:p>
          <a:p xmlns:a="http://schemas.openxmlformats.org/drawingml/2006/main">
            <a:r>
              <a:t>- https://persona-media.com/category/column/kai-ye/</a:t>
            </a:r>
          </a:p>
          <a:p xmlns:a="http://schemas.openxmlformats.org/drawingml/2006/main">
            <a:r>
              <a:t>- https://speech.aiboss.com.tw/2026-09-18/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講者提示：第一則回應不是結案聲明。它的任務是填補資訊真空、照顧受影響者、讓旁觀者看到處理秩序。把能負責的內容寫出來，不能負責的先不要猜。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https://support.google.com/business/answer/3474122?hl=en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講者提示：Google 評論是長期留存的品牌紀錄；IG 私訊適合一對一處理個案；Threads／IG 公開貼文擴散快，需要統一事實與發言窗口。平台角色可以不同，但不能即興說出互相矛盾的版本。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https://support.google.com/business/answer/3474050?hl=en</a:t>
            </a:r>
          </a:p>
          <a:p xmlns:a="http://schemas.openxmlformats.org/drawingml/2006/main">
            <a:r>
              <a:t>- https://support.google.com/business/answer/3474122?hl=en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講者提示：停止的是重複辯論，不是停止負責。已回答、無新事實或對話轉為攻擊時，可以停止逐則回覆；仍要保留紀錄、監測事件、維持單一窗口，並在出現新事實或處理進度時更新。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https://support.google.com/business/answer/3474050?hl=en</a:t>
            </a:r>
          </a:p>
          <a:p xmlns:a="http://schemas.openxmlformats.org/drawingml/2006/main">
            <a:r>
              <a:t>- https://support.google.com/business/answer/3474122?hl=en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講者提示：這四件事必須對齊：承認的範圍要有證據；補救要對應傷害；期限要可被追蹤。若仍在查核，就明確說仍在查核，不做全盤保證。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https://www.hbrtaiwan.com/article/10932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講者提示：最後一段從救火回到品牌經營。危機復原不是等風頭過去，而是把問題改進流程，讓下一位顧客真的感受到差異。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https://www.persona-media.com/5599/kai-tang-save-corporate-crisis</a:t>
            </a:r>
          </a:p>
          <a:p xmlns:a="http://schemas.openxmlformats.org/drawingml/2006/main">
            <a:r>
              <a:t>- https://www.hbrtaiwan.com/article/10932</a:t>
            </a:r>
          </a:p>
          <a:p xmlns:a="http://schemas.openxmlformats.org/drawingml/2006/main">
            <a:r>
              <a:t>- OpenAI image generation（2026-08-25；prompt preserved in task transcript）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講者提示：這頁要請大家拍照。時間不是法律門檻，而是避免拖延的作業節奏。低級別事件可能只需私下結案；高風險事件要更快拉入專業協助。最重要是每個時間點有清楚的決策與負責人。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講者提示：逐一請大家檢查自己的服務旅程。很多公開客訴在前面已出現訊號：期待沒有對齊、說明只在口頭、服務中沒有確認、售後找不到人。把這些接觸點補起來，就是最務實的危機預防。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Italwax / 高予國際活動需求 brief（主辦方提供，2026-08-25）</a:t>
            </a:r>
          </a:p>
          <a:p xmlns:a="http://schemas.openxmlformats.org/drawingml/2006/main">
            <a:r>
              <a:t>- https://www.hbrtaiwan.com/article/10932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講者提示：價格競爭常發生在顧客只看見同一種服務名稱。品牌定位要回到承諾、邊界與證據：你適合誰、不適合誰、每個接觸點怎麼證明。這也能減少期待錯位型客訴。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Italwax / 高予國際活動需求 brief（主辦方提供，2026-08-25）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講者提示：收束成可執行任務。請大家不要回去做十頁手冊，先做一張 A4：分級、模板、證據、聯絡人。下一次客訴發生時，拿出來照表走，再把新問題寫回制度。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https://www.hbrtaiwan.com/article/25030/how-elite-sports-coaches-make-high-pressure-decisions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建議節奏：20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講者提示：Q&amp;A 時停留此頁，不再邀請現場丟匿名問題；直接回應主持人與現場提問。結束前提醒大家掃描 LINE OA，或追蹤官網、Facebook、YouTube、TikTok 與《人生善敗學》Podcast。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https://taiwankai.com/about/</a:t>
            </a:r>
          </a:p>
          <a:p xmlns:a="http://schemas.openxmlformats.org/drawingml/2006/main">
            <a:r>
              <a:t>- https://lin.ee/7QDXyhX</a:t>
            </a:r>
          </a:p>
          <a:p xmlns:a="http://schemas.openxmlformats.org/drawingml/2006/main">
            <a:r>
              <a:t>- https://www.facebook.com/kaitangtw</a:t>
            </a:r>
          </a:p>
          <a:p xmlns:a="http://schemas.openxmlformats.org/drawingml/2006/main">
            <a:r>
              <a:t>- https://www.youtube.com/@kaiyeahtalk</a:t>
            </a:r>
          </a:p>
          <a:p xmlns:a="http://schemas.openxmlformats.org/drawingml/2006/main">
            <a:r>
              <a:t>- https://www.tiktok.com/@kaiyeahtalk</a:t>
            </a:r>
          </a:p>
          <a:p xmlns:a="http://schemas.openxmlformats.org/drawingml/2006/main">
            <a:r>
              <a:t>- https://podcasts.apple.com/tw/podcast/%E4%BA%BA%E7%94%9F%E5%96%84%E6%95%97%E5%AD%B8/id1690000614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講者提示：請觀眾回想看過的店家回覆。很多人不是因為原始客訴離開，而是看到老闆回覆時感到害怕：如果下次是我，會不會也被公開反擊？危機的第二層受眾通常是沒有留言的觀望者。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https://www.hbrtaiwan.com/article/13807</a:t>
            </a:r>
          </a:p>
          <a:p xmlns:a="http://schemas.openxmlformats.org/drawingml/2006/main">
            <a:r>
              <a:t>- https://www.persona-media.com/5599/kai-tang-save-corporate-crisis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講者提示：請大家四選一舉手。這一頁的功能是讓觀眾先承認自己的情緒觸發點。後續報名表回收後，可把四個選項改成參加者最常見的前三種困難。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Italwax / 高予國際活動需求 brief（主辦方提供，2026-08-25）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講者提示：CROSS-SOP 是《危機公關炎上對策》中的內部全流程管理系統。順流把服務流程與責任走清楚；逆流把紅腫、取消、私訊、負評等異常送回老闆與決策者；橫向則讓技術、客服、行銷及必要的專業支援共同判斷。小店即使只有一個人，也要把三種角色分欄記錄，避免客訴只停在情緒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《危機公關炎上對策》Chapter 1，頁 52–56</a:t>
            </a:r>
          </a:p>
          <a:p xmlns:a="http://schemas.openxmlformats.org/drawingml/2006/main">
            <a:r>
              <a:t>- https://www.books.com.tw/products/0010931418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講者提示：四階段不是法律定義，而是經營判斷工具。私下客訴目標是修復關係；公開負評多了一群旁觀者；公審開始爭奪敘事；跨平台炎上則需要更完整的事實、決策與持續更新。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https://www.persona-media.com/5599/kai-tang-save-corporate-crisis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講者提示：畫面上的曝光、情緒、擴散與業務影響，是讓小品牌能快速使用的簡化判斷。完整 CEI 仍要回看五個面向：核心價值挑戰、掌握度與惡化風險、媒體與輿論、影響範圍、財務與法律風險。分數不是目的；真正要找的是哪個面向已經超出店家原本能承擔的範圍。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唐源駿，臺大 EIMBA 碩士論文《臺灣上市櫃公司公關危機事件研究：危機事件強度（CEI）與危機處理策略品質（PRSOS）對股價反應之實證分析》</a:t>
            </a:r>
          </a:p>
          <a:p xmlns:a="http://schemas.openxmlformats.org/drawingml/2006/main">
            <a:r>
              <a:t>- https://www.persona-media.com/5599/kai-tang-save-corporate-crisis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講者提示：這一頁讓店家先做決策，不要直接跳到寫文案。特別是紅色級別，若涉及人身安全、醫療、法律或大量個資，必須同步尋求相應專業協助；課堂框架不能取代專業判斷。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https://www.persona-media.com/5599/kai-tang-save-corporate-crisis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講者提示：請兩人討論 60 秒。合理答案通常是黃：已公開，但尚未跨平台。第一步不是在評論區辯解，而是保全服務紀錄、關心目前狀況、建立私下聯繫，同時留一則簡短公開回覆讓旁觀者知道店家正在處理。若症狀涉及安全疑慮，就立即提高處理等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Italwax / 高予國際活動需求 brief（主辦方提供，2026-08-25）</a:t>
            </a:r>
          </a:p>
          <a:p xmlns:a="http://schemas.openxmlformats.org/drawingml/2006/main">
            <a:r>
              <a:t>- 凱爺危機公關方法論 × 美業服務情境之原創轉譯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ebe1796c9477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96270b8ee54867" /><Relationship Type="http://schemas.openxmlformats.org/officeDocument/2006/relationships/slideLayout" Target="/ppt/slideLayouts/slideLayout1.xml" Id="R88cd2ab21e55466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cd2ab21e55466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c3a097b5a429b" /><Relationship Type="http://schemas.openxmlformats.org/officeDocument/2006/relationships/image" Target="/ppt/media/image.png" Id="Rd5216fe9ce77406d" /><Relationship Type="http://schemas.openxmlformats.org/officeDocument/2006/relationships/notesSlide" Target="/ppt/notesSlides/notesSlide1.xml" Id="Rc844114c2e3a4a5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5d27b99bb4bd7" /><Relationship Type="http://schemas.openxmlformats.org/officeDocument/2006/relationships/notesSlide" Target="/ppt/notesSlides/notesSlide10.xml" Id="Re75a3f91d6be46a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b29da31a04f61" /><Relationship Type="http://schemas.openxmlformats.org/officeDocument/2006/relationships/image" Target="/ppt/media/image4.png" Id="R3900b42ece444612" /><Relationship Type="http://schemas.openxmlformats.org/officeDocument/2006/relationships/notesSlide" Target="/ppt/notesSlides/notesSlide11.xml" Id="Rf9e27d0ca8084ab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b3adb27c4ba8" /><Relationship Type="http://schemas.openxmlformats.org/officeDocument/2006/relationships/notesSlide" Target="/ppt/notesSlides/notesSlide12.xml" Id="Reec88956e937440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0f9e35b44db7" /><Relationship Type="http://schemas.openxmlformats.org/officeDocument/2006/relationships/notesSlide" Target="/ppt/notesSlides/notesSlide13.xml" Id="Reaf8217cc05e419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94bbe8094d9d" /><Relationship Type="http://schemas.openxmlformats.org/officeDocument/2006/relationships/notesSlide" Target="/ppt/notesSlides/notesSlide14.xml" Id="R5cbc5305867c42d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fc7f5f654943" /><Relationship Type="http://schemas.openxmlformats.org/officeDocument/2006/relationships/notesSlide" Target="/ppt/notesSlides/notesSlide15.xml" Id="R5dff3777e2be451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b61aed6e4f07" /><Relationship Type="http://schemas.openxmlformats.org/officeDocument/2006/relationships/notesSlide" Target="/ppt/notesSlides/notesSlide16.xml" Id="R632b902668774ef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57f0d9854ff8" /><Relationship Type="http://schemas.openxmlformats.org/officeDocument/2006/relationships/image" Target="/ppt/media/image5.png" Id="Re81cb94dd1344fbc" /><Relationship Type="http://schemas.openxmlformats.org/officeDocument/2006/relationships/notesSlide" Target="/ppt/notesSlides/notesSlide17.xml" Id="R3674cdb7645b4f2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b868303b4dba" /><Relationship Type="http://schemas.openxmlformats.org/officeDocument/2006/relationships/notesSlide" Target="/ppt/notesSlides/notesSlide18.xml" Id="R9b2fecf4e3f84dc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0800c1bc43f2" /><Relationship Type="http://schemas.openxmlformats.org/officeDocument/2006/relationships/notesSlide" Target="/ppt/notesSlides/notesSlide19.xml" Id="R40cb969ad532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3c0d9e9d4fc6" /><Relationship Type="http://schemas.openxmlformats.org/officeDocument/2006/relationships/image" Target="/ppt/media/image.jpeg" Id="Rc2b5361ef17d40ed" /><Relationship Type="http://schemas.openxmlformats.org/officeDocument/2006/relationships/notesSlide" Target="/ppt/notesSlides/notesSlide2.xml" Id="R93afaf3cd98a441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5849f6d1405a" /><Relationship Type="http://schemas.openxmlformats.org/officeDocument/2006/relationships/notesSlide" Target="/ppt/notesSlides/notesSlide20.xml" Id="R685c2346b8e24a0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9dfe33b8497b" /><Relationship Type="http://schemas.openxmlformats.org/officeDocument/2006/relationships/notesSlide" Target="/ppt/notesSlides/notesSlide21.xml" Id="Ra709c730d9304fc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fae1852447c0" /><Relationship Type="http://schemas.openxmlformats.org/officeDocument/2006/relationships/notesSlide" Target="/ppt/notesSlides/notesSlide22.xml" Id="Rc448bedceede48a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075e21584787" /><Relationship Type="http://schemas.openxmlformats.org/officeDocument/2006/relationships/notesSlide" Target="/ppt/notesSlides/notesSlide23.xml" Id="R46ba7ae6635c4616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e1413f494c54" /><Relationship Type="http://schemas.openxmlformats.org/officeDocument/2006/relationships/image" Target="/ppt/media/image6.png" Id="R37cbe97e3c0c4b2d" /><Relationship Type="http://schemas.openxmlformats.org/officeDocument/2006/relationships/notesSlide" Target="/ppt/notesSlides/notesSlide24.xml" Id="R2db9c8e8cbcf432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aba73d1142d4" /><Relationship Type="http://schemas.openxmlformats.org/officeDocument/2006/relationships/notesSlide" Target="/ppt/notesSlides/notesSlide25.xml" Id="R4cffeafec04044cf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b4f3100f4f9a" /><Relationship Type="http://schemas.openxmlformats.org/officeDocument/2006/relationships/notesSlide" Target="/ppt/notesSlides/notesSlide26.xml" Id="R6a02ab0ee85143c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e431109fd43de" /><Relationship Type="http://schemas.openxmlformats.org/officeDocument/2006/relationships/notesSlide" Target="/ppt/notesSlides/notesSlide27.xml" Id="Rfe3c98159605449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38130cc94380" /><Relationship Type="http://schemas.openxmlformats.org/officeDocument/2006/relationships/notesSlide" Target="/ppt/notesSlides/notesSlide28.xml" Id="Refc39b9f75c3442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a071f190343bb" /><Relationship Type="http://schemas.openxmlformats.org/officeDocument/2006/relationships/image" Target="/ppt/media/image2.jpeg" Id="R4ba7017050174ce6" /><Relationship Type="http://schemas.openxmlformats.org/officeDocument/2006/relationships/image" Target="/ppt/media/image7.png" Id="R90416fd4f1c7417e" /><Relationship Type="http://schemas.openxmlformats.org/officeDocument/2006/relationships/notesSlide" Target="/ppt/notesSlides/notesSlide29.xml" Id="R72e417b1e623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9df310ab49cf" /><Relationship Type="http://schemas.openxmlformats.org/officeDocument/2006/relationships/image" Target="/ppt/media/image2.png" Id="Ra8b35955c7f44e89" /><Relationship Type="http://schemas.openxmlformats.org/officeDocument/2006/relationships/notesSlide" Target="/ppt/notesSlides/notesSlide3.xml" Id="R6d694959cb9c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eb5216a243cb" /><Relationship Type="http://schemas.openxmlformats.org/officeDocument/2006/relationships/notesSlide" Target="/ppt/notesSlides/notesSlide4.xml" Id="R541eb4c85c83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fdc6a68834346" /><Relationship Type="http://schemas.openxmlformats.org/officeDocument/2006/relationships/image" Target="/ppt/media/image3.png" Id="R4b77b4d0360f43ad" /><Relationship Type="http://schemas.openxmlformats.org/officeDocument/2006/relationships/notesSlide" Target="/ppt/notesSlides/notesSlide5.xml" Id="Rf04db027d479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46625cfd7433d" /><Relationship Type="http://schemas.openxmlformats.org/officeDocument/2006/relationships/notesSlide" Target="/ppt/notesSlides/notesSlide6.xml" Id="R7f32033f1c68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0f33880d4e49" /><Relationship Type="http://schemas.openxmlformats.org/officeDocument/2006/relationships/notesSlide" Target="/ppt/notesSlides/notesSlide7.xml" Id="Rc48ff1020cd34b4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61f6960f6420f" /><Relationship Type="http://schemas.openxmlformats.org/officeDocument/2006/relationships/notesSlide" Target="/ppt/notesSlides/notesSlide8.xml" Id="R937cb8d4ef7f474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bf14f6904dfa" /><Relationship Type="http://schemas.openxmlformats.org/officeDocument/2006/relationships/notesSlide" Target="/ppt/notesSlides/notesSlide9.xml" Id="Rcd7526275491436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216fe9ce77406d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6C673F-86BF-4CDE-95E9-96ED8D25D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8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73457E-5619-4466-B845-C428DFA2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2B6DD1-5E23-49DF-8680-8A0A5B085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4350"/>
            <a:ext cx="5143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405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CRISIS STRATEGY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5990AF-C3D4-48F6-8E1A-E5341AB60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21920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2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高予國際 × ITALWAX 義朵熱蠟｜2026.10.02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231C6B-42D3-48F1-9B00-908271E01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52600"/>
            <a:ext cx="5524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3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當客訴遇上社群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21C777-33EC-48BB-BF01-B1FCEA972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33650"/>
            <a:ext cx="5619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2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美業品牌的危機應對術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9E8AA9-CFFB-49FD-8C1F-044A98DA2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1181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45AC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1947AD-D398-49F3-BF2F-6C8E0F2AC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86200"/>
            <a:ext cx="525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從一人工作室到連鎖沙龍，守住口碑、情緒與信任的實戰指南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BE18B5-F09A-4E95-802A-BBD405AAB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81600"/>
            <a:ext cx="542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350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唐源駿 凱爺｜捷思整合行銷創辦人｜《危機公關炎上對策》作者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2259F2-B3F3-4748-9F82-1B51632AB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00075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F7FBFD"/>
                </a:solidFill>
                <a:latin typeface="Impact"/>
                <a:ea typeface="Impact"/>
                <a:cs typeface="Impact"/>
              </a:defRPr>
            </a:pPr>
            <a:r>
              <a:rPr sz="1650">
                <a:solidFill>
                  <a:srgbClr val="F7FBFD"/>
                </a:solidFill>
                <a:latin typeface="Impact"/>
                <a:ea typeface="Impact"/>
                <a:cs typeface="Impact"/>
              </a:rPr>
              <a:t>2026.10.02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F46F59-4C6D-420B-B953-15FB03EC1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008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5581738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7F5AE9-C5E4-49E9-AD65-6CBC4C83C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632963-8B85-430E-9B37-F72E311B6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第一優先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890766-F24D-4155-9919-FD4435EA9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先把傷害停住，不要先證明你沒錯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7918FB-6B4B-4990-847E-87D955E47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32790E-6BAA-48A1-A38D-18307F5AB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925B6F-585F-4410-BB4E-C69C6B72D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973276-6108-4E4A-9E43-0BF595B75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5219700" cy="3181350"/>
          </a:xfrm>
          <a:prstGeom xmlns:a="http://schemas.openxmlformats.org/drawingml/2006/main" prst="roundRect">
            <a:avLst>
              <a:gd name="adj" fmla="val 598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C5F03C-1DD0-4395-B4EF-9C71BB6FD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7620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9D644A-1308-46C5-9C03-998509FBB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66950"/>
            <a:ext cx="472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0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受影響者需要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6C1DD1-16F4-4D9E-8518-9837693AA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67000"/>
            <a:ext cx="47244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01  被看見與被關心</a:t>
            </a:r>
          </a:p>
          <a:p xmlns:a="http://schemas.openxmlformats.org/drawingml/2006/main">
            <a:pPr>
              <a:def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02  清楚的下一步</a:t>
            </a:r>
          </a:p>
          <a:p xmlns:a="http://schemas.openxmlformats.org/drawingml/2006/main">
            <a:pPr>
              <a:def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03  可聯絡的窗口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DE5E4C-7772-427F-9B86-D1C8D8E26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14550"/>
            <a:ext cx="5219700" cy="3181350"/>
          </a:xfrm>
          <a:prstGeom xmlns:a="http://schemas.openxmlformats.org/drawingml/2006/main" prst="roundRect">
            <a:avLst>
              <a:gd name="adj" fmla="val 598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9B3707-651A-4FD7-8BF8-EC6B1C928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14550"/>
            <a:ext cx="7620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CB471A-0B0B-4B4B-852D-995F35033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266950"/>
            <a:ext cx="472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0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旁觀者需要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965B94-42BF-4139-B151-B05996158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667000"/>
            <a:ext cx="47244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01  店家沒有逃避</a:t>
            </a:r>
          </a:p>
          <a:p xmlns:a="http://schemas.openxmlformats.org/drawingml/2006/main">
            <a:pPr>
              <a:def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02  目前只說已確認的事</a:t>
            </a:r>
          </a:p>
          <a:p xmlns:a="http://schemas.openxmlformats.org/drawingml/2006/main">
            <a:pPr>
              <a:def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03  何時會再更新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35826A-1AC9-4B8F-9503-654697303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553B98-DDF6-4C71-ADE0-34E46031D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你的第一則回應，是在穩定兩群人。</a:t>
            </a:r>
          </a:p>
        </p:txBody>
      </p:sp>
    </p:spTree>
    <p:extLst>
      <p:ext uri="{BB962C8B-B14F-4D97-AF65-F5344CB8AC3E}">
        <p14:creationId xmlns:p14="http://schemas.microsoft.com/office/powerpoint/2010/main" val="26781589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00b42ece444612"/>
          <a:stretch xmlns:a="http://schemas.openxmlformats.org/drawingml/2006/main"/>
        </p:blipFill>
        <p:spPr>
          <a:xfrm xmlns:a="http://schemas.openxmlformats.org/drawingml/2006/main">
            <a:off x="-571500" y="910466"/>
            <a:ext cx="4953000" cy="5037068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0C2E05-7FA1-4A0C-86A0-81993BD90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42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15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915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D5FD3C-DE08-424F-8E14-8523AD097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752600"/>
            <a:ext cx="685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老闆的情緒，</a:t>
            </a:r>
          </a:p>
          <a:p xmlns:a="http://schemas.openxmlformats.org/drawingml/2006/main">
            <a:pPr>
              <a:def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不能直接等於品牌立場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396D2-F157-4B4E-8BDB-88459EBEB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82905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45AC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EA7B9C-59B6-4ACB-94A0-158F17CBB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9575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一人工作室更需要角色切換，不是更需要忍耐。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5FFC01-C128-4D6B-BAEE-064AD3609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EBA898-05CA-4B48-8109-EAAEEC384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80425138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E8E6EF-C6C8-4786-AC5F-04CA81397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47CCA6-7884-4CE0-9FB8-4C431930E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老闆本人就是品牌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AB93D4-8030-4D13-9436-BDF9EB0E4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同一個人，必須切換四個角色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3E1301-8485-46C1-AADF-1000B5F20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4DB12C-A29B-4754-B358-EB5083107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818322-A10B-4565-BC6E-73EEE69CA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547E41-7E52-4ED4-9C63-5919ABDAA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03E423-F6CF-4E30-9785-8B31DAD62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372CA6-FCA5-4478-9991-EC4B2ADB5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E100A5-B53A-4CF7-BA84-E75CE5372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我自己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3ECF2C-C5D6-4400-8030-42B81914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我現在受傷、委屈或生氣嗎？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131680-000F-4F0F-9116-6143055BB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C6F858-B56F-4580-AD12-238695C38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DEBA24-C734-47BD-BCCC-F401D4888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518981-95A8-4D63-930A-DB88616A0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服務者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E10D85-D66E-424E-B6AE-9513710B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顧客當下需要什麼照顧？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40555D-615C-4187-ABB3-8CFC92B6C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758991-51F3-4941-B0CB-97A56DE1A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A0EDA9-EAC9-482E-990E-69D8CE942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33065B-01EA-48D3-A6C4-D808975F3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客服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771AF6-9518-4C97-AF91-4C92D3F1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下一步、窗口與紀錄是什麼？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6B80CB-5261-47F1-A0A9-3EAB227E7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BAF165E-07F2-482C-A980-2EEEF57EE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542C37-EE8D-4FA7-87F9-8E207E16D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361EA1-8D01-4B44-B3AC-FE0F31D6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品牌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86A09B9-2AAA-4DEE-A197-736AB2D46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旁觀者會如何理解這段回應？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BD9BAB-AA44-4ADF-92FB-CB4D253A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FBDD74-FC1F-4D72-B8D6-9C26D2245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先承認自己的情緒，再由品牌角色按下送出。</a:t>
            </a:r>
          </a:p>
        </p:txBody>
      </p:sp>
    </p:spTree>
    <p:extLst>
      <p:ext uri="{BB962C8B-B14F-4D97-AF65-F5344CB8AC3E}">
        <p14:creationId xmlns:p14="http://schemas.microsoft.com/office/powerpoint/2010/main" val="159525913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E12B88-223D-4C38-AD28-1C8796746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685C96-CA9F-42AB-91E5-47C1E923A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高壓時的四個動作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FC98ED-B132-4D2C-BA37-1E9E973E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停、存、分、聯：先把自己拉回決策位置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501266-7C14-4FB8-A793-21F54B36F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288C55-2B39-429E-A80F-013810BCE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B3386D-6F65-4E90-823C-FE4DF214A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531F45-A973-495F-A521-0AEA0D4E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01D5DB-EFDA-43E9-97E7-705CC11AB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1169D3-9C6B-4238-9E6C-F59BD9A62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47900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137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7D8821-F738-4271-950D-F00C45641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不刪、不嗆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7DEE42-C307-42F3-869F-F1B114D81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5E6E70-340D-4045-94C9-EAF7EC2DD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BA9A71-3B92-4F68-80B0-BEE634771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47900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137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存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F7EBEB-9451-44D3-A6DB-7C92B19AA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截圖、時間、紀錄、服務流程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1CCF31-1F8C-46F5-ABAE-417AE6E1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54B309-CADA-430E-A82C-F5608A46C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3B1ECC-73A7-43C4-AA03-ABD40C1D8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14775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137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分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DD7224-E541-49CF-A4D8-1C474BE0D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事實／情緒／推測分開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7E6551-63C8-4795-9CAF-6B8649D8B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E4C661-BF3D-45EF-8C2C-E5802A615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85E3E9-FAFB-4F9C-B8E6-CFFC6A9B2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914775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137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5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聯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D26D813-5BF9-49A2-9E4D-54B0AE75B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建立一對一處理窗口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57C29A9-765A-4B5E-A18F-882480BC7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D2FAE0F-7909-4E09-8FB5-32960CF86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速度不是搶著回，是更快恢復判斷力。</a:t>
            </a:r>
          </a:p>
        </p:txBody>
      </p:sp>
    </p:spTree>
    <p:extLst>
      <p:ext uri="{BB962C8B-B14F-4D97-AF65-F5344CB8AC3E}">
        <p14:creationId xmlns:p14="http://schemas.microsoft.com/office/powerpoint/2010/main" val="211428482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63E6C4-DC0F-4C6E-A36E-EA3BB377F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D9DB67-C933-4728-9BA1-333A72BB9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二次炎上高風險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DB3B9F-7C84-4AEE-93C0-ADB885727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四種『自證清白』，常讓事情更糟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9652A9-7BC1-4600-A67F-CC8657EC0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E5375B-806D-4D86-8E1B-01D295C90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7D044F-F7F0-435B-82E2-B7218664D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FEB0BA-F63E-408B-8D4A-E4B427886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618568-2F96-4A68-B62B-D25AEDD22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5E2498-BE0C-40D5-87C8-691194E43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F6B6B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FF6B6B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3B8990-A514-4EAE-A165-9F9F1E3E0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逐句反駁、語氣較勁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A6EC33-67B7-417D-89F4-B5621DA8C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4BCCBC-850D-4DCF-A19E-AA0F3D218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6BD726-D13B-4CB1-AD93-01DB9261D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F6B6B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FF6B6B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CB25EC-9C13-44D6-9397-437C5CB1C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公布完整對話與個人資訊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9A469E-71A8-4019-AA80-ACACCDEF8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0F1383-E996-434A-A909-F72AB79A2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831998-3743-4AF2-BFCD-04C91AF53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F6B6B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FF6B6B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17C05A-AB38-4EAD-8BC8-5E1F7C09A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沒留紀錄就刪文封鎖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4130CB-2A1E-4007-9929-4DB1625C2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7C7E80-A0D9-4BA3-A380-E3CCA8BA8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408507-70A9-4150-AA1B-81640C4AB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F6B6B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FF6B6B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D04F55-B7B5-407B-86FB-C2EFC725B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找熟客或同業集體圍攻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9FA93D-DD7A-491C-B705-5D7191084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27E449-5E8C-4E61-B1C6-90E4D0E07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D6B075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D6B075"/>
                </a:solidFill>
                <a:latin typeface="PingFang TC"/>
                <a:ea typeface="PingFang TC"/>
                <a:cs typeface="PingFang TC"/>
              </a:rPr>
              <a:t>你以為在補充脈絡，旁觀者可能只看到權力不對等。</a:t>
            </a:r>
          </a:p>
        </p:txBody>
      </p:sp>
    </p:spTree>
    <p:extLst>
      <p:ext uri="{BB962C8B-B14F-4D97-AF65-F5344CB8AC3E}">
        <p14:creationId xmlns:p14="http://schemas.microsoft.com/office/powerpoint/2010/main" val="42894833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25D28A-E0F7-4E3A-BBAC-05A13E6AA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F67528-04AC-4200-B163-BE2CA6917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前台與後台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335916-DA3F-47CC-BF7D-1F85C6AF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公開回應守住觀望者；私下溝通解決問題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374A96-E6FC-46A6-81DA-A067E736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A8FE26-52FF-40ED-AE6D-389CA502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B4C867-13F7-4985-938E-A0BBFE976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470091-7D3E-4122-912C-F749C4307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5219700" cy="3638550"/>
          </a:xfrm>
          <a:prstGeom xmlns:a="http://schemas.openxmlformats.org/drawingml/2006/main" prst="roundRect">
            <a:avLst>
              <a:gd name="adj" fmla="val 5236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71CAC8-B65A-4E87-95E8-D208026E1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762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0B0ACF-73DE-4349-A894-85420FB6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66950"/>
            <a:ext cx="472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公開前台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94AFD3-6C87-4FA6-A8D9-51EAB4551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67000"/>
            <a:ext cx="4724400" cy="2933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01  承認已收到</a:t>
            </a:r>
          </a:p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02  說明正在做什麼</a:t>
            </a:r>
          </a:p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03  提供聯繫方式</a:t>
            </a:r>
          </a:p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04  約定下次更新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9BDABC-64EE-4E9B-85A9-EEAC5035C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14550"/>
            <a:ext cx="5219700" cy="3638550"/>
          </a:xfrm>
          <a:prstGeom xmlns:a="http://schemas.openxmlformats.org/drawingml/2006/main" prst="roundRect">
            <a:avLst>
              <a:gd name="adj" fmla="val 5236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4241FC-C1A2-4B5A-B149-D63CA3509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14550"/>
            <a:ext cx="762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6FD4D2-2957-4AA5-8C8D-266B13D44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266950"/>
            <a:ext cx="472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私下後台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1255EC-FEAB-46F4-B19C-9B22A248A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667000"/>
            <a:ext cx="4724400" cy="2933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01  聽完整經驗</a:t>
            </a:r>
          </a:p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02  確認身體與情緒狀況</a:t>
            </a:r>
          </a:p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03  核對服務紀錄</a:t>
            </a:r>
          </a:p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04  協議補救與後續</a:t>
            </a:r>
          </a:p>
        </p:txBody>
      </p:sp>
    </p:spTree>
    <p:extLst>
      <p:ext uri="{BB962C8B-B14F-4D97-AF65-F5344CB8AC3E}">
        <p14:creationId xmlns:p14="http://schemas.microsoft.com/office/powerpoint/2010/main" val="79301825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AE33AC-742E-4A70-A73C-5C466F23E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C76238-A738-445E-A8BA-B83DCB3AF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回覆改寫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6A59E4-0499-4AEC-AFC1-853B44684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把『反擊』改成一個可信的回應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B37F2B-D18B-429E-BDDB-5AF72902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DB4AEC-A2CE-4122-A9A7-7C98AB3C3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9ED2F9-8A60-4672-853C-DD9080780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518B42-DC47-4091-9CB6-4F9A91DB4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4095750" cy="3371850"/>
          </a:xfrm>
          <a:prstGeom xmlns:a="http://schemas.openxmlformats.org/drawingml/2006/main" prst="roundRect">
            <a:avLst>
              <a:gd name="adj" fmla="val 5650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04DB60-D8CE-4E9F-9C24-9861DDCE0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76200" cy="3371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36E468-04F7-4341-B839-AD8415089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288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反擊版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6DBE8F-16B7-4655-8802-0B183C267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28900"/>
            <a:ext cx="360045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我們當下都有說明，是妳自己沒照顧好，而且其他客人都沒問題。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A4000E-337B-447E-908E-E7FD1DBDC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076450"/>
            <a:ext cx="6457950" cy="3371850"/>
          </a:xfrm>
          <a:prstGeom xmlns:a="http://schemas.openxmlformats.org/drawingml/2006/main" prst="roundRect">
            <a:avLst>
              <a:gd name="adj" fmla="val 5650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8F4E4F-A472-4843-9368-FCDFDD911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076450"/>
            <a:ext cx="76200" cy="3371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CF0265-59A7-42EA-BF41-51230F1A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228850"/>
            <a:ext cx="5962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1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可信版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25F3EF-33BB-4AA7-AA7D-017B4E0EC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596265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謝謝你告訴我們這次的不舒服。我們已私訊了解目前狀況，也正在核對當日服務紀錄。為保護你的隱私，後續由同一窗口協助；我們會在明天下午 5 點前更新處理進度。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F73734-A79D-4207-A525-EE004ECBE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7605D1-D5AC-40C8-A86F-811951175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7531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不急著判誰對；先交代關心、行動、窗口與期限。</a:t>
            </a:r>
          </a:p>
        </p:txBody>
      </p:sp>
    </p:spTree>
    <p:extLst>
      <p:ext uri="{BB962C8B-B14F-4D97-AF65-F5344CB8AC3E}">
        <p14:creationId xmlns:p14="http://schemas.microsoft.com/office/powerpoint/2010/main" val="127167807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1cb94dd1344fbc"/>
          <a:stretch xmlns:a="http://schemas.openxmlformats.org/drawingml/2006/main"/>
        </p:blipFill>
        <p:spPr>
          <a:xfrm xmlns:a="http://schemas.openxmlformats.org/drawingml/2006/main">
            <a:off x="-571500" y="910466"/>
            <a:ext cx="4953000" cy="5037068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2185FF-A71E-4FB4-B99C-C7B4BF834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42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15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915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84A98B-8570-4D3E-9744-75AC574A6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752600"/>
            <a:ext cx="685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先做決策，</a:t>
            </a:r>
          </a:p>
          <a:p xmlns:a="http://schemas.openxmlformats.org/drawingml/2006/main">
            <a:pPr>
              <a:def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再寫聲明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A6E4C2-E6D4-4769-A6CA-DAF5A56E2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82905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45AC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D9E735-22F2-4C7B-BDEC-BBC5E8247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9575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好的文字，是好決策的結果，不是情緒的包裝。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4785EB-34C4-4030-8522-2697BCC4C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EC0E36-D80E-420E-9532-EC832F446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38475535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B5903FA-B088-413E-8E4E-46EC65B37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771CAC-BED7-4D71-B8A6-3DA4C4F71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PRSOS｜PR＋SOS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A7CB50-EBE9-43FF-8B03-627EF8697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危機公關五大心法｜PRSOS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2AE226-8E45-4C3F-9622-E1577A9E9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21B9FC-BB4A-4427-9FE1-22946DF8C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96CBA6-4CE1-4EA9-85A5-DE878FB62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64C0F5-F787-4DB6-8731-93B1683DB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976AE7-2464-439F-8E61-81078E60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2A6B76-35D7-43B7-AC26-7A3C7FCF9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907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304BA6-9068-4141-A990-2F8613720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19075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追本溯源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D36F44-894B-4DCE-881E-1103076D0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90800"/>
            <a:ext cx="299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事實、時間軸、紀錄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40E8B4-D17F-413B-B458-6138C5E08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203835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75A50A-8891-46A5-88A0-73FBE9AA3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203835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C5CF41-5F65-421F-A974-81680D9AF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8350" y="21907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3CB1ED-EE19-4144-857E-96D089AEC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0800" y="219075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利害關係人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DECA7C-FA41-4ED3-8231-4EC658FDD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90800"/>
            <a:ext cx="299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先保護誰、先聯絡誰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0DC340-12BC-4A61-B76A-56EA330C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3835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936806-01BB-4F9D-9E48-D7465BDA4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3835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80A95E-5FE7-4260-8249-A24610975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2300" y="21907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84EAB2B-B0B3-43A4-A0E0-59CD9D223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4750" y="219075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機靈回應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01959D-8A6C-46D7-A5EF-F7FD294E2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1350" y="2590800"/>
            <a:ext cx="299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現在說什麼、何時更新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165E52-7FC6-464A-8F09-4BC03C4F8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C70121-5F33-4CC7-9504-275E84011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22C996-9566-41BA-A851-802FCDC5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243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639B78B-8CAC-4D65-9DAC-D799096F1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2430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組織操盤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1DCAC7D-8776-4FBB-8C2D-BDA0AA1AA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24350"/>
            <a:ext cx="299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誰決定、誰回覆、誰執行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2DF999-30FB-422C-B07D-673D725D9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377190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354EB0F-7999-4719-BD13-9C7AF2862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377190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D4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382A8D9-1CCD-4BB2-B8A0-FF80B36AA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8350" y="39243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5D49A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45D49A"/>
                </a:solidFill>
                <a:latin typeface="Impact"/>
                <a:ea typeface="Impact"/>
                <a:cs typeface="Impact"/>
              </a:rPr>
              <a:t>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04C935B-9BB6-4095-A698-7D03008AD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0800" y="392430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偵查復盤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6D786A-7C9A-4F70-A667-4FD5FC776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324350"/>
            <a:ext cx="299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聲量、回饋、制度改善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00B31B4-7BD4-454D-8401-AD6442733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845784C-1A1F-4CA8-9BF5-2B2CB3472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9595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PRSOS 是 PR＋SOS：高壓時的決策記憶鉤子。</a:t>
            </a:r>
          </a:p>
        </p:txBody>
      </p:sp>
    </p:spTree>
    <p:extLst>
      <p:ext uri="{BB962C8B-B14F-4D97-AF65-F5344CB8AC3E}">
        <p14:creationId xmlns:p14="http://schemas.microsoft.com/office/powerpoint/2010/main" val="66309388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82B4FE-6E83-424A-A78A-19AB2BD2C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CD9A08-6D83-47CA-A931-45880438A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《危機公關炎上對策》｜WH 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3A8C44-5384-4376-8819-718AA82C3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三種證據不齊，先不要寫長文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B6718D-89F2-4515-AD23-846EE2D30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7B54AD-F495-4754-A634-159DD20BE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DA8207-69B4-4999-AE27-648FDF4A9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42FE92-B2BA-4123-8BE5-77599423B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79800" cy="31432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9D25E1-53A4-4C7F-8463-EF19A8689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6423B0-307F-4062-8029-1FC5A6A0B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431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關於事件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B9A2F7-6AFD-4689-8310-A1D114F7A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43200"/>
            <a:ext cx="29845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何時、何地、哪項服務、目前影響、哪些未知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F2F0D3-C994-49AE-8EC0-F8FA77E51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190750"/>
            <a:ext cx="3479800" cy="31432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C86C81-AB6F-4634-90B7-D8F6705F8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1907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832ABB-A022-4463-AEF5-8D8D36378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3431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店家作為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A84196-ED7E-4965-8BAD-C25D3F6A1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743200"/>
            <a:ext cx="29845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正在查證、聯繫、停止、補救或改善什麼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B8A009-05C1-4272-B98E-472F295D9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190750"/>
            <a:ext cx="3479800" cy="31432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8469B4-1604-4217-8419-315176A88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1907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A8CFDA-C5F3-4FF2-9976-98FC16744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3431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回應方式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C9C978-1E02-46B8-B21B-AEC4EDED3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743200"/>
            <a:ext cx="29845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誰發言、在哪裡回、何時更新、誰持續監測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11BA8F-235E-411D-8874-0E4962C9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8165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9B8134-9FC5-45C3-9C69-CDF136CE6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5785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不知道的，就明確標示「仍在查核」；不要把推測當成已確認的事實。</a:t>
            </a:r>
          </a:p>
        </p:txBody>
      </p:sp>
    </p:spTree>
    <p:extLst>
      <p:ext uri="{BB962C8B-B14F-4D97-AF65-F5344CB8AC3E}">
        <p14:creationId xmlns:p14="http://schemas.microsoft.com/office/powerpoint/2010/main" val="17975698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75F7D9-E458-4AF5-9B8E-F4A6FE9AC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32827C-9EF7-448F-92AB-369AE7B15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講者簡介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726788-7D4F-4931-B62D-14A828882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唐源駿｜凱爺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36F025-58D1-4D95-BC51-3E9946A4B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900174-5F76-44A2-95A8-9CEC2C112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EA1617-ACAF-4203-9E32-60CF142B2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b5361ef17d40ed"/>
          <a:srcRect xmlns:a="http://schemas.openxmlformats.org/drawingml/2006/main" l="0" t="1943" r="0" b="19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39100" y="1981200"/>
            <a:ext cx="3105150" cy="3581400"/>
          </a:xfrm>
          <a:prstGeom xmlns:a="http://schemas.openxmlformats.org/drawingml/2006/main" prst="roundRect">
            <a:avLst>
              <a:gd name="adj" fmla="val 7362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9AE36D-CB06-483D-A834-86F428F9D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145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350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專業定位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23EAC8-B5F4-43A3-B8DE-96FCD3B73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076450"/>
            <a:ext cx="514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臺灣品牌行銷暨媒體公關危機處理專家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925C9D-A1F9-44D4-8E5C-A5AA75A4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38450"/>
            <a:ext cx="6705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354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A50FBE-FB30-4FF9-88E1-38FA5DBD7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813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350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實戰經驗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6741B4-B5C3-4E4E-BA37-C9399D9EF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43250"/>
            <a:ext cx="514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15+ 年｜協助 100+ 品牌企業與知名人物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1E81A4-4CF7-4976-A335-0B4E99393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05250"/>
            <a:ext cx="6705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354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A9577A-AA08-4162-A0DF-9E8066C0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481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350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創業／內容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5B33BD-F2F2-47E1-A42E-A2A6AAC0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210050"/>
            <a:ext cx="514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捷思創辦人｜本一共同創辦人｜人生善敗學主持人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54CAA9-B096-46BD-A692-8B9169FC1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72050"/>
            <a:ext cx="6705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354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10B0A9-6EB2-4587-A733-23F82058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14950"/>
            <a:ext cx="1962150" cy="704850"/>
          </a:xfrm>
          <a:prstGeom xmlns:a="http://schemas.openxmlformats.org/drawingml/2006/main" prst="roundRect">
            <a:avLst>
              <a:gd name="adj" fmla="val 20270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F88C39-694A-43A3-9335-B185D1ACC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10200"/>
            <a:ext cx="1733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15+ 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BA921F-0C0B-423A-969C-DBE1A0292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314950"/>
            <a:ext cx="1962150" cy="704850"/>
          </a:xfrm>
          <a:prstGeom xmlns:a="http://schemas.openxmlformats.org/drawingml/2006/main" prst="roundRect">
            <a:avLst>
              <a:gd name="adj" fmla="val 20270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23125C-0047-404E-999F-A02DA34FB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5410200"/>
            <a:ext cx="1733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100+ 品牌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0D57DC-C9C1-42FB-B4A9-5FD112DF0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314950"/>
            <a:ext cx="1962150" cy="704850"/>
          </a:xfrm>
          <a:prstGeom xmlns:a="http://schemas.openxmlformats.org/drawingml/2006/main" prst="roundRect">
            <a:avLst>
              <a:gd name="adj" fmla="val 20270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FDF4C8-CCA3-44DF-B7F6-49CBDD58A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410200"/>
            <a:ext cx="1733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3 本著作</a:t>
            </a:r>
          </a:p>
        </p:txBody>
      </p:sp>
    </p:spTree>
    <p:extLst>
      <p:ext uri="{BB962C8B-B14F-4D97-AF65-F5344CB8AC3E}">
        <p14:creationId xmlns:p14="http://schemas.microsoft.com/office/powerpoint/2010/main" val="1650502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252BDBE-56F9-462B-BD62-07F99F7E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07EC84-44E8-4446-BFFC-971648D15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第一則公開回應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EF5A40-EFE8-4A6C-8F3A-DCDCC109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先交代四件事，就夠了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EEEF1A-5B2F-499F-805B-CC046C80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4C854D-E183-4AA4-8656-5D181683C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78A9AA-B311-4E64-BC48-DD2DF229A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90C069-471D-44E8-8142-2E499F75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E3DA62-6013-4B6A-AE91-6C145F7FB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8FEF6F-D230-45BA-A0F7-7EABE00BA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635F51-7E71-4AFD-ACFC-8B1147CFF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承接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EE8782-4760-4269-B80E-8F20B74BC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我們已收到並重視這次經驗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491284-AF61-4028-8B75-154977C9A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E58493-FECE-425B-A5F0-E8E5F1063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F192C5-035E-4C35-9FC7-ED90C937D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089C7A-86CF-48AB-9B00-8955913C2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已知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3392A0-E7F2-48E8-8710-A366FA65B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目前已確認哪些事；哪些仍在查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26F7C4-0DAE-4C63-80FF-E1B64CAC7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491AE6-3B53-4560-83AC-2451B0E1A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64F389-B302-46EB-8AA0-C6ABE9609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EB0B19-6629-4123-9795-E06E6F21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行動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FF3107-521A-49EE-9E32-9C6D57E8F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正在關心、聯繫、核對或補救什麼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1BB3F6-2A4C-45BA-982E-63E8EDFAB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80E6EF-B6CC-4844-9B5E-638531CBA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037429-DD7E-457F-BEB8-D027B5A18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99E86D4-4278-4CDB-B9B8-44D7C4031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期限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659D3A0-E5BC-44FB-9EEE-18F47D099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下一次更新的明確時間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B2C40E-1218-4E1A-9BAA-B79F94C7C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E8E766F-D287-4CF1-821D-14BA5729F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承接感受，不等於承認未確認的事實。</a:t>
            </a:r>
          </a:p>
        </p:txBody>
      </p:sp>
    </p:spTree>
    <p:extLst>
      <p:ext uri="{BB962C8B-B14F-4D97-AF65-F5344CB8AC3E}">
        <p14:creationId xmlns:p14="http://schemas.microsoft.com/office/powerpoint/2010/main" val="184507680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B53DA5-A0CC-4453-A081-C7DB3241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5CD059-56A1-4091-ADD7-92AFE2837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媒介配適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7C8899-BC4C-4457-9C29-28CBF110A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不同平台，不要複製貼上同一種回法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50E4EE-92FD-4AFE-97BE-E8B7126B5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6F6B49-CEEF-45EB-BD51-D8D30FF33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83F51A-1232-4602-91C0-A954B50A0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10E8F1-CB27-4DFF-A5C8-C4EC6DE1B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3479800" cy="32385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D43235-1BEC-4003-AEDA-908EDA2C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762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550844-04F7-4498-B18B-2E17A078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193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Google 評論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A8AFB9-F64A-49E1-822C-E3A6C0893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19400"/>
            <a:ext cx="2984500" cy="2533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短、專業、讓未來客人看懂店家有處理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8E061E-E5E9-4E0A-A99D-F83923EE7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266950"/>
            <a:ext cx="3479800" cy="32385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A13E00-12BD-4F6F-BFB6-7D4474247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266950"/>
            <a:ext cx="762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855CFB-B5C2-4082-9CEA-97ABEDE15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4193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IG 私訊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2C5CED-14FE-425D-B9F2-93E642C8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819400"/>
            <a:ext cx="2984500" cy="2533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一對一了解、關心、核對與約定下一步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00C478-9D96-400C-B226-AC00BD08B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266950"/>
            <a:ext cx="3479800" cy="32385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DA4AD0-A1F2-4C86-9486-0D3D5EFBB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266950"/>
            <a:ext cx="7620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ECC3B4-42A0-4A25-8D9E-563969202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4193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Threads／IG 公開貼文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BC88D3-9A60-43FE-AA01-37BC86387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819400"/>
            <a:ext cx="2984500" cy="2533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統一事實、指定窗口、避免多點戰場</a:t>
            </a:r>
          </a:p>
        </p:txBody>
      </p:sp>
    </p:spTree>
    <p:extLst>
      <p:ext uri="{BB962C8B-B14F-4D97-AF65-F5344CB8AC3E}">
        <p14:creationId xmlns:p14="http://schemas.microsoft.com/office/powerpoint/2010/main" val="153962207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3D92A6D-96B5-4C56-8D2A-3B373A2BA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957CC0-B8DF-44FD-8C93-64B500D53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停止回應的條件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B4D174-A01B-4F06-A6D1-54B1DAAF9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停止重複溝通，不是突然消失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98FF3B-B250-40DA-8028-D483E83AA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B5F712-4D25-48D2-A619-D95415325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CE681D-CA14-4ADE-BB70-58B683387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D14CF7-7E90-46A3-860C-624F5BFB0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FA7FAD-EA95-450B-9EFD-E6C2CBBB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66E807-95CD-404D-9971-4C3F991A4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47900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已回答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A2DD61-D9DF-4336-BE04-4468BA7AA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相同問題已完成說明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1F4EF8-F0A4-4228-9083-FF105FE35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BF9B1E-B22A-4A5D-A9E1-44A5C2F7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1C0FAD-DB85-4740-AC62-A06F0EFF1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47900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無新事實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701C1F-C9EF-411A-B71A-1E4C20512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繼續回只會重複與升高情緒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1C7FDD-DECD-42D6-9A4F-16A322363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358166-3001-461B-88C9-3E1075AC5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9D4D35-1385-404A-A1E4-705A8E460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14775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出現攻擊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AC2CE6-B656-485F-BD01-7CC13FE7E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辱罵、個資或威脅改走通報與專業處理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511E9D-9D3E-43C1-9884-AC2443FE9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0F3ED7-89B0-423F-8FD0-5D7B367B1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B50DD8A-5D81-4D84-B789-3C811E0E9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914775"/>
            <a:ext cx="4800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爭議程序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FC4DD7-AE84-4736-9F1E-819E8A08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保留紀錄，由單一窗口持續聯繫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296BEAB-E0DD-440C-A5E0-73212F452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4E8CDD-86C6-4F8F-BA71-AC524010F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保留處理紀錄、維持監測；有新事實或進度就更新。</a:t>
            </a:r>
          </a:p>
        </p:txBody>
      </p:sp>
    </p:spTree>
    <p:extLst>
      <p:ext uri="{BB962C8B-B14F-4D97-AF65-F5344CB8AC3E}">
        <p14:creationId xmlns:p14="http://schemas.microsoft.com/office/powerpoint/2010/main" val="161548586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2E3FC21-746C-4275-9AF9-E63B0F7FF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7E9656-66D2-4EA5-8AE7-491B66261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責任鏈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C7C98D-AB86-4DF5-9F6B-AE17E7FD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承認、證據、補救、期限，要對得起來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A70CAE-E3D6-4687-BBDB-11633C401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9A62FA-0806-431D-8240-729CF82CF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36C65B-5F7E-4598-9E11-77442D21D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518702-58A2-4C7E-98C9-2097419A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184E20-2837-4101-88EB-7BF8D592C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1598AF-C021-4272-9190-09D0A1D9F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997973-ACA3-4EAD-BA9C-EC88B2A23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承認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17C24B-76E2-441A-8644-22BB485B1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只承認已確認的範圍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D83D4F-FAA3-464C-8691-E2ED1F085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3CD292-7670-4AEF-B967-4119EE50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DC0DD8-DFE0-48B3-934F-E3D1C5E1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4A78F0-00EB-4B73-9F40-A6EB6139D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證據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D6CEE8-0208-494F-AB30-EEF103F84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用紀錄支撐，不用截圖壓人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D8327D-42E4-489A-A62C-311ADE81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BA12DB-CCD3-4C98-B070-F4FAE7C11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E5BE77-0720-4328-A1F4-57702E03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1976CA-D9CC-4A4F-BA72-626F442B3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補救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C4C3E0-0C84-45B3-9F89-DB1C99AFC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先處理受影響者與可改善之處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401FB3-4F44-4377-9019-D001C992E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BD278DF-E229-4AAE-88DB-75306AD70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DF1D90-22F9-438C-A779-7AE32C19E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931EDF-DE98-4513-BC58-C03F6AD72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期限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B82F493-EAE7-4DED-AAF4-DE2B9CC42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說清楚何時完成、何時更新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17D5526-86B3-48C6-900F-B8CC3A422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828ADED-2456-4B00-AD2D-4B4DE6AD4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D6B075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D6B075"/>
                </a:solidFill>
                <a:latin typeface="PingFang TC"/>
                <a:ea typeface="PingFang TC"/>
                <a:cs typeface="PingFang TC"/>
              </a:rPr>
              <a:t>沒有補救的道歉像話術；沒有期限的承諾像拖延。</a:t>
            </a:r>
          </a:p>
        </p:txBody>
      </p:sp>
    </p:spTree>
    <p:extLst>
      <p:ext uri="{BB962C8B-B14F-4D97-AF65-F5344CB8AC3E}">
        <p14:creationId xmlns:p14="http://schemas.microsoft.com/office/powerpoint/2010/main" val="58335365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cbe97e3c0c4b2d"/>
          <a:stretch xmlns:a="http://schemas.openxmlformats.org/drawingml/2006/main"/>
        </p:blipFill>
        <p:spPr>
          <a:xfrm xmlns:a="http://schemas.openxmlformats.org/drawingml/2006/main">
            <a:off x="-571500" y="910466"/>
            <a:ext cx="4953000" cy="5037068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C0B82C-8EB6-42BE-A4EF-6050BF4A5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42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15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915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F29587-9F3B-455C-88C6-15636D92E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752600"/>
            <a:ext cx="685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把一次客訴，</a:t>
            </a:r>
          </a:p>
          <a:p xmlns:a="http://schemas.openxmlformats.org/drawingml/2006/main">
            <a:pPr>
              <a:def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變成一套不再重演的流程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08EEE1-85C1-400F-8423-6D06D204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82905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45AC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308BE8-6CE5-4C36-9764-4269E7C84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9575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8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危機處理的終點，是把改善寫回服務系統。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2AAD16-A677-426A-B606-D200359AA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CD9C0E-DACF-44F1-B18B-2D5014D61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8143749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5A58E0-A224-411D-99EC-BFEE3004D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0842A4-6B27-4CC0-998A-DC11A509C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一頁危機 SOP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A758DA-BAE1-4B3B-8106-3D661175D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沒有公關團隊，也能有可靠節奏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DB9D2B-A7E2-495A-A18D-C0994C51D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A263BF-A1A2-4CFA-B25B-3ACF2E3A2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4BF7BE-33C3-430D-AF06-B19D6F4AB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E44012-8B9B-4C35-ACAA-7F3A34B73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00250"/>
            <a:ext cx="1485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5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0–10 分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C45B17-4D2A-4630-9B94-BBCFD9AD8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000250"/>
            <a:ext cx="8858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11423E-CFF5-4497-95B3-F52E736B0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038350"/>
            <a:ext cx="832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停手、保全資料、確認安全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2D00E0-E11E-44FE-8AD2-BEA7023A6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67000"/>
            <a:ext cx="1485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1575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10–30 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779C60-1E85-4299-974D-7F56461B8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667000"/>
            <a:ext cx="8858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2A722F-ADD9-4536-8FCC-1E20903D5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705100"/>
            <a:ext cx="832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建立時間軸、分出已知未知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E82365-AB61-4056-B7EF-CF54F0EE1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33750"/>
            <a:ext cx="1485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1575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30–60 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68B9E3-9805-4D17-87B2-B05FBDB98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333750"/>
            <a:ext cx="8858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35C7F5-68FE-4C27-9F39-BE43D8640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371850"/>
            <a:ext cx="832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決定級別、窗口、補救與第一次回應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6D3C78-B085-4D4F-9D3B-7FC6F1BCA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00500"/>
            <a:ext cx="1485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1575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4 小時內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B78B36-C4FB-4B25-923D-B69AA163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000500"/>
            <a:ext cx="8858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DBF33E-0E03-4F7B-A85A-A9A04C680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038600"/>
            <a:ext cx="832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必要時發布初步進度，不猜測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CF9BE0-109C-44ED-8FC9-072E14E9B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67250"/>
            <a:ext cx="1485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45D49A"/>
                </a:solidFill>
                <a:latin typeface="Impact"/>
                <a:ea typeface="Impact"/>
                <a:cs typeface="Impact"/>
              </a:defRPr>
            </a:pPr>
            <a:r>
              <a:rPr sz="1575" b="1">
                <a:solidFill>
                  <a:srgbClr val="45D49A"/>
                </a:solidFill>
                <a:latin typeface="Impact"/>
                <a:ea typeface="Impact"/>
                <a:cs typeface="Impact"/>
              </a:rPr>
              <a:t>24 小時內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9956B9-E0E8-4894-B506-F1FDABC2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667250"/>
            <a:ext cx="8858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14F0BB-5E61-4B48-85FA-51AA8568D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705350"/>
            <a:ext cx="832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更新查核、補救進度與下一步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3EDE94-6143-4971-A91B-5987EC8F3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007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4037ED-6061-446B-930B-33F4E469A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769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這是預設節奏，不是死規定；安全與人身風險永遠先升級。</a:t>
            </a:r>
          </a:p>
        </p:txBody>
      </p:sp>
    </p:spTree>
    <p:extLst>
      <p:ext uri="{BB962C8B-B14F-4D97-AF65-F5344CB8AC3E}">
        <p14:creationId xmlns:p14="http://schemas.microsoft.com/office/powerpoint/2010/main" val="114845255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496AA19-DF08-43D6-9744-9BBBC545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B1E55C-4A03-4FB4-AE06-969CDDC10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從服務流程預防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81C779-D28A-4401-BFC5-4AA968CBF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最便宜的危機處理，是讓問題更早被看見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16F620-374F-49FE-BFD1-663FB5990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4E6EB7-A20A-4C78-9CDF-DCBE155AA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6DFADD-3BC4-436B-8163-72998D6EB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7EC78D-F68D-4D56-BF7E-76E8F7596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64330F-CF29-4DE9-A108-9134F6689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409AB2-FFE7-4438-8680-537A25811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907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45A4D7-5FA3-4C2D-8110-859AE2B33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19075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預約前｜說清適合與限制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965EEE-37BE-4C9A-AC4B-93492D774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203835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774D90-E27E-4235-B7DB-50DB7963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203835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194524-E762-4DD0-80F6-506E31A77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8350" y="21907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D7EE2F-5B9B-45A7-9080-67C735220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0800" y="219075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服務前｜確認期待與狀況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05217A-8EB1-4F6B-96B0-4A68543BF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3835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1EC126-EB91-4CD8-9887-4165A95AF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3835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C0915D-023F-4016-91B7-81983C6B0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2300" y="21907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4F603E-CD17-4F86-998A-043D2DC88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4750" y="219075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服務中｜持續確認感受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D06305-A303-40B0-9A66-90820FDB4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F9B8CE-4D5C-43B7-BFCF-DEC151247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C0F8DE-A6B6-44DF-85E2-B37E6152F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243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3629C8-71B8-40F2-9BE2-48AF3082D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2430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服務後｜交付照護說明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354433-229A-4630-8275-49CB6361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377190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E4D806-A1DF-44AA-A300-2D56BDF66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377190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D4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0B157A2-F681-4CDC-9730-E9BF7789D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8350" y="39243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5D49A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45D49A"/>
                </a:solidFill>
                <a:latin typeface="Impact"/>
                <a:ea typeface="Impact"/>
                <a:cs typeface="Impact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0E2CF0-C9E4-43CF-9BA0-240B7A89B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0800" y="392430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24–48h｜主動追蹤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0445C3E-A58F-4019-A2F5-A366FACE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71900"/>
            <a:ext cx="3492500" cy="1581150"/>
          </a:xfrm>
          <a:prstGeom xmlns:a="http://schemas.openxmlformats.org/drawingml/2006/main" prst="roundRect">
            <a:avLst>
              <a:gd name="adj" fmla="val 1204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81D82E-C34E-4F5A-9B9E-24EF94B90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71900"/>
            <a:ext cx="762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CE686A-A15C-4DEB-9F8C-04DAFF31C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2300" y="39243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CBC2424-6979-4A42-AED6-6A082F721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4750" y="3924300"/>
            <a:ext cx="2463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不滿時｜提供私下入口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2A317C6-9A12-4A6C-B824-7FE185DDF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A9BFD34-0DEB-4C50-8BAB-972676D07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9595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客訴不是只看最後一句，而是回頭找流程在哪裡失去預期管理。</a:t>
            </a:r>
          </a:p>
        </p:txBody>
      </p:sp>
    </p:spTree>
    <p:extLst>
      <p:ext uri="{BB962C8B-B14F-4D97-AF65-F5344CB8AC3E}">
        <p14:creationId xmlns:p14="http://schemas.microsoft.com/office/powerpoint/2010/main" val="179367177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6C2CE0-6D04-4858-8AAF-40FDFA499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DB821D-E735-4E60-8D31-EA907B2C6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從危機回到品牌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3E5C83-EB38-4CE9-97AB-34C81CDC5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定位愈清楚，客人愈知道你適合誰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1834DA-393F-4099-BC76-87EA58FA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0F6F53-B977-4ECE-905C-19E16C70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FE44A7-A43F-452F-9F81-F549B2AAF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C083E9-9FFD-415D-9DB1-580C9B8CC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3479800" cy="31432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74199C-F6C1-4C53-98E1-7973E0DAD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2104F7-3FAD-4715-9060-DBC483D39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193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服務承諾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BCF57D-39EC-4C37-BE1E-E5CC0EFE4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19400"/>
            <a:ext cx="29845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你要讓顧客感到什麼差異？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7DDEC6-11E2-442C-8287-06575A01F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266950"/>
            <a:ext cx="3479800" cy="31432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E19340-5DA5-41AF-92A6-F8CF0CAF5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2669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16BFD6-B07F-4EB2-82F6-38D495B23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4193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服務邊界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F0F6FB-7CC5-41AE-89ED-AA14010CE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819400"/>
            <a:ext cx="29845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哪些期待、狀況或需求不適合？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9C2244-AFAD-4349-BBF6-FABB3E402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266950"/>
            <a:ext cx="3479800" cy="31432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C10159-BFDE-4E75-8358-0CC989785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2669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F831C0-B0A4-4D98-AAAF-B839102A2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41935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體驗證據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C37E7F-05EE-4C01-B0D5-FF96CA471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819400"/>
            <a:ext cx="29845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7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諮詢、技術、照護與售後如何證明？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6ED3B3-F9D9-4D88-A9B5-40DE522E4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5BD4E8-B8FA-407F-A815-BDA86DA9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9595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不是把所有人都留下，而是讓對的人理解價值、讓不適合的人提早知道。</a:t>
            </a:r>
          </a:p>
        </p:txBody>
      </p:sp>
    </p:spTree>
    <p:extLst>
      <p:ext uri="{BB962C8B-B14F-4D97-AF65-F5344CB8AC3E}">
        <p14:creationId xmlns:p14="http://schemas.microsoft.com/office/powerpoint/2010/main" val="216540740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E266B40-09AC-48B1-88DA-82D144BAD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E3D6AA-4E71-4BA8-ABB6-BD9737F4C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今天晚上就能做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C2A52D-69E8-4482-8B99-3522C6055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先完成你的四件危機工具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1B56BC-65A2-440D-858E-72A3DC1B6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8F9041-9C6C-4ED3-972B-7CA2880C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176570-EF71-45CF-A815-317AE4176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C5EC14-8F89-4C80-AD8E-D8B9A4EF6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91D7A9-1F01-4CD0-AA1F-4E4D23195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910866-1F8E-4B16-BA3F-8C80A8B99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668F46-CDE7-49AA-B644-03732BC2D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分級表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55F9A8-0CAB-4725-9ABB-6A0314556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綠／黃／紅的升級條件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F77F43-0841-40F9-9B09-5BA873604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4AE411-D721-4AD4-B4F1-BD3235A0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B5AAA5-2A72-4F42-8517-974DEEF19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C05494-11C5-44F4-B3F2-5870B4C3E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回應模板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CF4456-AE13-447B-8AF7-2F76F0D1A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承接、已知、行動、期限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EAFB2D-9B09-4575-BC40-095BDB91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8275B4-4C90-4B93-9D56-96596D6B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D043DB-ABC1-4F40-98D7-977E435F4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791BAD-7CA0-49C4-9565-34D2B55E4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證據資料夾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C9FAA4-2B69-488A-B8AA-11CCA6D5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服務紀錄、對話、同意與追蹤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2A51C6-13D7-4C14-91EF-3EC7C211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05172A-E22C-4F4D-8332-4A27AA1B3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79785A-6F95-4278-9B51-E5890C0F4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46884F-7659-4B66-A0E8-7D4418C2B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緊急聯絡表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260F919-2AF5-46BE-B76C-123E678AA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負責人、專業支援與替代窗口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EBCD0E6-E567-4906-BDD6-F7FF1ECDC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12811B7-5574-4E9F-BB38-86567C68A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真正的安全感，不是永遠零客訴；是出事時知道下一步。</a:t>
            </a:r>
          </a:p>
        </p:txBody>
      </p:sp>
    </p:spTree>
    <p:extLst>
      <p:ext uri="{BB962C8B-B14F-4D97-AF65-F5344CB8AC3E}">
        <p14:creationId xmlns:p14="http://schemas.microsoft.com/office/powerpoint/2010/main" val="40531711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a7017050174ce6"/>
          <a:srcRect xmlns:a="http://schemas.openxmlformats.org/drawingml/2006/main" l="12083" t="0" r="1208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4333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D94824-566B-45C3-A2CE-D967D318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55C092-E724-43E3-BCDD-3842361B5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666750"/>
            <a:ext cx="5143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3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追蹤凱爺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629EB9-6EB2-4A90-A244-CD07B2551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428750"/>
            <a:ext cx="542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725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品牌、公關與危機觀點，持續更新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7988AE-0564-438A-B7B4-EE62957CC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1145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45AC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2B4D7D-7CF5-4F9E-98D4-34DCEA2AE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343150"/>
            <a:ext cx="561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掃描 LINE OA，或在你常用的平台追蹤。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A7AB2C-1F2E-4A60-B04A-FE0A07F2C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895600"/>
            <a:ext cx="4762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LINE OA｜掃描右側 QR Code</a:t>
            </a:r>
          </a:p>
          <a:p xmlns:a="http://schemas.openxmlformats.org/drawingml/2006/main">
            <a:pPr>
              <a:def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官方網站｜taiwankai.com</a:t>
            </a:r>
          </a:p>
          <a:p xmlns:a="http://schemas.openxmlformats.org/drawingml/2006/main">
            <a:pPr>
              <a:def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Facebook｜facebook.com/kaitangtw</a:t>
            </a:r>
          </a:p>
          <a:p xmlns:a="http://schemas.openxmlformats.org/drawingml/2006/main">
            <a:pPr>
              <a:def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YouTube／TikTok｜@kaiyeahtalk</a:t>
            </a:r>
          </a:p>
          <a:p xmlns:a="http://schemas.openxmlformats.org/drawingml/2006/main">
            <a:pPr>
              <a:def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00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Podcast｜人生善敗學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F733A9-E99F-4444-B923-6573B3C66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400300"/>
            <a:ext cx="1695450" cy="2171700"/>
          </a:xfrm>
          <a:prstGeom xmlns:a="http://schemas.openxmlformats.org/drawingml/2006/main" prst="roundRect">
            <a:avLst>
              <a:gd name="adj" fmla="val 101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D6B075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416fd4f1c7417e"/>
          <a:stretch xmlns:a="http://schemas.openxmlformats.org/drawingml/2006/main"/>
        </p:blipFill>
        <p:spPr>
          <a:xfrm xmlns:a="http://schemas.openxmlformats.org/drawingml/2006/main">
            <a:off x="9963150" y="2552700"/>
            <a:ext cx="1390650" cy="1390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0DFFAB-2693-4F17-9EA0-AF672967C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4000500"/>
            <a:ext cx="1543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12D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10212D"/>
                </a:solidFill>
                <a:latin typeface="PingFang TC"/>
                <a:ea typeface="PingFang TC"/>
                <a:cs typeface="PingFang TC"/>
              </a:rPr>
              <a:t>LINE OA｜加入好友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50A74D-7D9A-4BDB-9B17-5BFCBFB14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B59B5D-BF72-489D-9E22-2DDF1F540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2354001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89F3D3-FF4D-4877-85C1-9E1C32031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94D508-73B8-4A3E-ACEE-4BBC265F5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今天最重要的一句話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36DAB0-5A8F-46AF-BB28-85D733A50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FDFC27-4577-4B85-A245-33DA9250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AB79DE-A545-4115-AABE-5DF849C5E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8D1847-1925-4CFE-94D1-D0AC6F9BD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b35955c7f44e89"/>
          <a:stretch xmlns:a="http://schemas.openxmlformats.org/drawingml/2006/main"/>
        </p:blipFill>
        <p:spPr>
          <a:xfrm xmlns:a="http://schemas.openxmlformats.org/drawingml/2006/main">
            <a:off x="7239000" y="770824"/>
            <a:ext cx="4572000" cy="4649601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1D0BAE-C9EE-4136-8766-3C1EF8F22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28750"/>
            <a:ext cx="847725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一則負評不一定是危機；</a:t>
            </a:r>
          </a:p>
          <a:p xmlns:a="http://schemas.openxmlformats.org/drawingml/2006/main">
            <a:pPr>
              <a:defRPr sz="4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4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情緒回覆，常常才是。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A42277-3262-4D7C-B5D5-DA97F755D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00500"/>
            <a:ext cx="990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45AC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2DF706-08C5-4B76-A125-F6F74797E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05300"/>
            <a:ext cx="9620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025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2025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客人抱怨的是一次服務；旁觀者判斷的是：這家店值不值得信任。</a:t>
            </a:r>
          </a:p>
        </p:txBody>
      </p:sp>
    </p:spTree>
    <p:extLst>
      <p:ext uri="{BB962C8B-B14F-4D97-AF65-F5344CB8AC3E}">
        <p14:creationId xmlns:p14="http://schemas.microsoft.com/office/powerpoint/2010/main" val="20667347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A57E261-B3FC-4722-B998-97ED8E9A2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58C83B-520E-471D-920F-8B7004349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現場投票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8CB8A-6C7E-4F57-9C5C-8210F9B5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哪一種情況，最讓你想立刻回擊？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FEA0AA-5D4E-4C0B-A1A4-9CCB8EEAD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780750-70B2-4F2D-8581-6210D3067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787B0F-A6B2-4714-83F2-917B8E8A6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02A01F-67B3-4A9E-B2E2-7745AE94C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266825"/>
          </a:xfrm>
          <a:prstGeom xmlns:a="http://schemas.openxmlformats.org/drawingml/2006/main" prst="roundRect">
            <a:avLst>
              <a:gd name="adj" fmla="val 1503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FAFBBC-C035-45B8-AF56-9684699A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266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315299-11C5-43F4-B791-1CB5E425F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93F8FC-31E2-4922-B10A-8657722D3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客人說你技術不好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DF424F-7764-488F-B54B-3C74EF9E1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266825"/>
          </a:xfrm>
          <a:prstGeom xmlns:a="http://schemas.openxmlformats.org/drawingml/2006/main" prst="roundRect">
            <a:avLst>
              <a:gd name="adj" fmla="val 1503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323595-062F-45CC-860C-40ACF4E9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266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1A29F4-64A2-40E9-921C-2F15E72EC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151727-43AE-4953-ADFA-60C18DC80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給一星負評 但寫得不完整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635F28-769E-4DB8-AB69-870362AE3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52825"/>
            <a:ext cx="5295900" cy="1266825"/>
          </a:xfrm>
          <a:prstGeom xmlns:a="http://schemas.openxmlformats.org/drawingml/2006/main" prst="roundRect">
            <a:avLst>
              <a:gd name="adj" fmla="val 1503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AE0A21-2914-47D8-AC0D-A3978A925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52825"/>
            <a:ext cx="76200" cy="1266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3BE1DA-BF5B-4630-90F8-9DD381330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0522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6B9F92-7635-4A4C-A3A0-1B82BE949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70522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Threads 公開對話截圖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E29869-059E-4FBD-8AA6-00CE5C349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52825"/>
            <a:ext cx="5295900" cy="1266825"/>
          </a:xfrm>
          <a:prstGeom xmlns:a="http://schemas.openxmlformats.org/drawingml/2006/main" prst="roundRect">
            <a:avLst>
              <a:gd name="adj" fmla="val 15038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2F5A66-6D8C-4C05-A3E6-42012956B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52825"/>
            <a:ext cx="76200" cy="1266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14C891-E5F7-45C5-8D5F-F3074F813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70522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71D28A-91A9-4F26-98C6-5E32F8CD7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70522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72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同行或網友跟著起鬨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E4D068-A6D6-4EA7-99C9-474B829EB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2FB122-BD74-44A2-AD12-F339DB984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2959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想回擊很正常；把衝動直接變成品牌文字，才是風險。</a:t>
            </a:r>
          </a:p>
        </p:txBody>
      </p:sp>
    </p:spTree>
    <p:extLst>
      <p:ext uri="{BB962C8B-B14F-4D97-AF65-F5344CB8AC3E}">
        <p14:creationId xmlns:p14="http://schemas.microsoft.com/office/powerpoint/2010/main" val="16153403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4A188A9-6A74-4233-A152-DAD10C4FA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A554D5-24ED-4C26-B9BB-D7103999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內部全流程管理系統｜CROSS-SOP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8740E3-02E3-435E-B793-2AD9A139C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客訴訊號，要回到能決策的人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9D260D-2F8E-4AF0-B6DE-1B144C190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C07E88-1E2C-4EF9-8E7F-1776FF302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987092-FE0D-4A1B-847E-7B723BD61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05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77b4d0360f43ad"/>
          <a:stretch xmlns:a="http://schemas.openxmlformats.org/drawingml/2006/main"/>
        </p:blipFill>
        <p:spPr>
          <a:xfrm xmlns:a="http://schemas.openxmlformats.org/drawingml/2006/main">
            <a:off x="171450" y="2683275"/>
            <a:ext cx="2571750" cy="2615401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FA5E31-10C9-44C4-B0AE-2F88FA587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133600"/>
            <a:ext cx="2736850" cy="2933700"/>
          </a:xfrm>
          <a:prstGeom xmlns:a="http://schemas.openxmlformats.org/drawingml/2006/main" prst="roundRect">
            <a:avLst>
              <a:gd name="adj" fmla="val 69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7EF70F-8FDA-4884-BA53-F1D76D241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133600"/>
            <a:ext cx="76200" cy="2933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38A395-CDAD-4DBF-8781-CD07FB49D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286000"/>
            <a:ext cx="2241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順流｜服務往前走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CE9BE1-F63E-4918-8CB3-2FCACF55B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686050"/>
            <a:ext cx="224155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預約 → 諮詢 → 操作 → 照護 → 追蹤</a:t>
            </a:r>
          </a:p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先定義每一站誰負責、留下什麼紀錄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D4B058-0E5D-41F9-A62F-65322DCCF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1050" y="2133600"/>
            <a:ext cx="2736850" cy="2933700"/>
          </a:xfrm>
          <a:prstGeom xmlns:a="http://schemas.openxmlformats.org/drawingml/2006/main" prst="roundRect">
            <a:avLst>
              <a:gd name="adj" fmla="val 69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22119B-123C-4FD3-A6D0-24FDAE9B1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1050" y="2133600"/>
            <a:ext cx="76200" cy="2933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D66C71-AA78-4ECD-84AE-6D385CC15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700" y="2286000"/>
            <a:ext cx="2241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逆流｜異常往回報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0A1BA8-62CB-4455-AD6F-E6F2EA44D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700" y="2686050"/>
            <a:ext cx="224155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紅腫、取消、私訊、負評、退款</a:t>
            </a:r>
          </a:p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不要讓警訊停在個人手機或單一窗口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48A306-A851-45AF-99F7-7F87F2047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9350" y="2133600"/>
            <a:ext cx="2736850" cy="2933700"/>
          </a:xfrm>
          <a:prstGeom xmlns:a="http://schemas.openxmlformats.org/drawingml/2006/main" prst="roundRect">
            <a:avLst>
              <a:gd name="adj" fmla="val 696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B9C1D1-835F-4C62-A30A-BD3DBBF5A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9350" y="2133600"/>
            <a:ext cx="76200" cy="2933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0BF742-BE5B-43CD-A100-5D192072E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7000" y="2286000"/>
            <a:ext cx="2241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橫向｜一起判斷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D05FD3-632E-4A69-8C33-57EDCB3CF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7000" y="2686050"/>
            <a:ext cx="224155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老闆、技術、客服、行銷、專業支援</a:t>
            </a:r>
          </a:p>
          <a:p xmlns:a="http://schemas.openxmlformats.org/drawingml/2006/main">
            <a:pPr>
              <a:def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50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共同決定是否升級、怎麼止損與回應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A0EC1B-5633-4A3D-999A-570AB72B1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140303-700F-4736-AA93-29200F872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2925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CROSS-SOP：讓小問題提早被看見，不要等到社群才知道。</a:t>
            </a:r>
          </a:p>
        </p:txBody>
      </p:sp>
    </p:spTree>
    <p:extLst>
      <p:ext uri="{BB962C8B-B14F-4D97-AF65-F5344CB8AC3E}">
        <p14:creationId xmlns:p14="http://schemas.microsoft.com/office/powerpoint/2010/main" val="11994845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A67B8A3-D084-4788-A2C7-37892C71D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8EB57B-3806-4454-9265-C3DA8B23D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四階段判斷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8B7F2F-96C0-4D32-B10F-F314A8A82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問題公開的程度，決定你的處理方式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61DA6D-3475-490C-BF51-77C0EA30E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6A26AB-ACAA-4264-BF1A-E760E7FD5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AB65F0-6A96-48DF-9483-075B3DED4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61BC68-1D33-4927-A87B-29D754D8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D58E4F-811D-4842-A204-D8F665742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D4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4E8FA3-7EDD-4380-8176-6B7560CDC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5D49A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45D49A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DB8E4D-5CC3-498E-B741-64312C110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1｜私下客訴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8B0D52-E02C-4AEF-B89E-E140796B3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一對一、不滿尚未外溢｜先聽、先修復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DB5F1A-119A-4847-8E12-A49C4F6BE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671ADB-1BDA-4798-9EAA-7285C6CBF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C4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14E330-6834-4F8A-8656-90CE618AD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5C451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F5C451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6A67AB-FF0C-48C8-835E-97E61EB5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4790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2｜公開負評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AE4E6B-8860-4E3F-A929-9248F1847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47950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Google／社群留言｜公開短回、私下解題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C7B73F-2498-4C95-AAF7-0DB62502F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817530-0BB2-48C6-8B38-D995DD347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3E4370-884F-43E3-B8F4-F3313392B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C1861DA-F535-45E6-9ED6-20EB68604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3｜公開公審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44FC4E6-0C08-477A-B20C-EDBC1EB14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截圖、標記、號召討論｜統一事實與發言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148A87-1DDA-4AB0-A8E4-E559DFA18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5295900" cy="1476375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217A8E9-18F9-4502-A934-F213EE5AB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62375"/>
            <a:ext cx="762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4A5334-4740-4300-8C49-EF9DEC30F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14775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F6B6B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FF6B6B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61A6E15-7FDC-4B7B-898B-B296587A0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914775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4｜跨平台炎上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465E884-6E4C-4D58-8B22-9C8E6787A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14825"/>
            <a:ext cx="480060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3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媒體／KOL／多平台擴散｜啟動危機應變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91DC4B2-4DE7-43E5-A86D-727FE7BE7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C20262-0463-4039-9792-09ADCF1B7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388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不是看留言有多難聽，而是看影響有沒有跨出原本關係。</a:t>
            </a:r>
          </a:p>
        </p:txBody>
      </p:sp>
    </p:spTree>
    <p:extLst>
      <p:ext uri="{BB962C8B-B14F-4D97-AF65-F5344CB8AC3E}">
        <p14:creationId xmlns:p14="http://schemas.microsoft.com/office/powerpoint/2010/main" val="18194873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7A5884A-201A-4FEA-A7D0-FCD34750D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75CA92-2676-42D9-B416-6E855A5F1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簡化版危機強度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488064-70CF-4B21-8F47-002D3CF1A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危機強度，不是看你多生氣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E173A6-4CFB-4E85-80EE-67D8B26BC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CC1932-E137-4EAA-B9CB-D616C779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859424-53B2-472A-BB8D-20A01B71D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35F4F4-273B-4B9B-BBF7-EF92C98C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52959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A9DA95-EF79-42D2-9B5A-81B2026F6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762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6A2D0A-B928-4BD6-83E9-CBA0E0B74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288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75F85F-D65A-44A0-9B17-FE0767FAD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22885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曝光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A0F993-83F3-4559-9EC4-AAEDC2EB0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28900"/>
            <a:ext cx="48006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多少人看見？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05314E-B003-4E90-9D89-3A19915C3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76450"/>
            <a:ext cx="52959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DD0ABD-AC50-418C-B07C-856A9E4AF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76450"/>
            <a:ext cx="762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631209-3DAC-43F8-99C6-99EB114AA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288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7074BD-50F5-4325-9534-EA1BB15FD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2885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情緒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B17AD7-7EF8-4AA4-8F94-7306CA61E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28900"/>
            <a:ext cx="48006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不滿正在升溫嗎？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9A17A2-48A6-44B9-B45C-51616BC14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52959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D91BAE-534D-4447-A6BD-CD7EE0B64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762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99B004-266E-4160-8FAF-B6C30C76F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290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3E9DB8-C50A-47DF-B43D-0192E9F6F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2905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擴散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E75C00-BC3D-40BA-902A-9DF4152DD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229100"/>
            <a:ext cx="48006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有沒有跨平台、媒體或 KOL？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82C1C8-685A-4DE9-B10B-E943C56AF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76650"/>
            <a:ext cx="52959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EDC2743-C5BA-41A7-875B-68BD630C6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76650"/>
            <a:ext cx="762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B07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4A9FCB-197C-4BB1-B725-CA37B5BBC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290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B075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D6B075"/>
                </a:solidFill>
                <a:latin typeface="Impact"/>
                <a:ea typeface="Impact"/>
                <a:cs typeface="Impact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B936DF-ED38-49E2-805D-0C85D02DA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829050"/>
            <a:ext cx="426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50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業務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210F40F-1F3C-4395-AEBD-431340B47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229100"/>
            <a:ext cx="48006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425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預約、退費、員工與合作有受影響嗎？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5E19A1C-5A67-484D-A354-F5BF7B5EB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108204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0A2028"/>
          </a:solidFill>
          <a:ln xmlns:a="http://schemas.openxmlformats.org/drawingml/2006/main" w="11430">
            <a:solidFill>
              <a:srgbClr val="1E566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A96CC4-2E9D-4A85-B7EA-3F0A5CC08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1032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105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四個訊號若同時上升，就要升級處理。</a:t>
            </a:r>
          </a:p>
          <a:p xmlns:a="http://schemas.openxmlformats.org/drawingml/2006/main">
            <a:pPr algn="ctr">
              <a:def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defRPr>
            </a:pPr>
            <a:r>
              <a:rPr sz="1425" b="1">
                <a:solidFill>
                  <a:srgbClr val="63E0D6"/>
                </a:solidFill>
                <a:latin typeface="PingFang TC"/>
                <a:ea typeface="PingFang TC"/>
                <a:cs typeface="PingFang TC"/>
              </a:rPr>
              <a:t>CEI 五面向：核心價值挑戰／掌握度與惡化／媒體與輿論／影響範圍／財務法律風險</a:t>
            </a:r>
          </a:p>
        </p:txBody>
      </p:sp>
    </p:spTree>
    <p:extLst>
      <p:ext uri="{BB962C8B-B14F-4D97-AF65-F5344CB8AC3E}">
        <p14:creationId xmlns:p14="http://schemas.microsoft.com/office/powerpoint/2010/main" val="122116986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EB59D2-AB5E-4460-9FA4-F4E62A54E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E632FC-CB64-4DB6-8738-B2E7954DD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三級處理閘門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D5D912-B927-4035-BB03-E8EE9D689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先選處理級別，再決定要說多少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C480D5-F17F-4DA6-AC52-590DA0D1D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217FB5-5F12-4F55-A706-C24DFFFD9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E31747-5287-455A-8A8D-747C837A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D0D579-8241-40C1-9460-E1E5441D0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3479800" cy="33337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4B0867-D839-4E9C-9290-E202095FF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762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D4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F04FB0-0A45-41C7-812E-5293DC895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2410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835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綠｜私下修復｜單一顧客、尚未擴散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F4529D-3A84-4B4A-BA1C-F201B35C2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24150"/>
            <a:ext cx="2984500" cy="2628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回覆＋聯繫＋補救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E2D153-D5B6-4465-A853-FD7D057CE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171700"/>
            <a:ext cx="3479800" cy="33337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E16161-52EF-459C-9F5C-9432B0E80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171700"/>
            <a:ext cx="762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C4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8F1F91-29B3-45D5-BE6C-B7D1533AF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32410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835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黃｜公開說明｜公開負評、有人觀望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7E2BA3-AE9F-44AF-9868-4BFFF21D5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3750" y="2724150"/>
            <a:ext cx="2984500" cy="2628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短回＋私下處理＋監測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6508C2-CE59-4152-863E-E8F423F90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171700"/>
            <a:ext cx="3479800" cy="33337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0C21A4-0DD0-4E89-9969-0E34317CD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2171700"/>
            <a:ext cx="762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B72594-C66E-4EBE-B45D-212DB523F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324100"/>
            <a:ext cx="298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365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紅｜危機應變｜跨平台擴散或安全疑慮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C156E2-B84A-4E2B-AE62-D8DE0D216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4050" y="2724150"/>
            <a:ext cx="2984500" cy="2628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defRPr>
            </a:pPr>
            <a:r>
              <a:rPr sz="1650">
                <a:solidFill>
                  <a:srgbClr val="A8BBC6"/>
                </a:solidFill>
                <a:latin typeface="PingFang TC"/>
                <a:ea typeface="PingFang TC"/>
                <a:cs typeface="PingFang TC"/>
              </a:rPr>
              <a:t>單一發言＋持續更新＋專業支援</a:t>
            </a:r>
          </a:p>
        </p:txBody>
      </p:sp>
    </p:spTree>
    <p:extLst>
      <p:ext uri="{BB962C8B-B14F-4D97-AF65-F5344CB8AC3E}">
        <p14:creationId xmlns:p14="http://schemas.microsoft.com/office/powerpoint/2010/main" val="95492050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5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4B451B-EBF7-461E-AFB0-020B5EDDD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CC006E-0132-4AAD-879D-063FD5D4A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25B6D2"/>
                </a:solidFill>
                <a:latin typeface="PingFang TC"/>
                <a:ea typeface="PingFang TC"/>
                <a:cs typeface="PingFang TC"/>
              </a:rPr>
              <a:t>情境一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DAF308-4A4B-4051-975C-1595306E9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34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顧客說熱蠟後紅腫，留下一星負評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FB6652-BD24-42B0-AE83-6FF592327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B6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951EE8-A549-4DD1-B662-FE2F82F7A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defRPr>
            </a:pPr>
            <a:r>
              <a:rPr sz="900">
                <a:solidFill>
                  <a:srgbClr val="718895"/>
                </a:solidFill>
                <a:latin typeface="PingFang TC"/>
                <a:ea typeface="PingFang TC"/>
                <a:cs typeface="PingFang TC"/>
              </a:rPr>
              <a:t>ITALWAX PARTNER TALK · KAI TANG · 2026.10.02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AB2411-F628-4C10-A091-7BDD7412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008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1275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9FB630-DFE2-44A0-B60E-55EB080A9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4514850" cy="3276600"/>
          </a:xfrm>
          <a:prstGeom xmlns:a="http://schemas.openxmlformats.org/drawingml/2006/main" prst="roundRect">
            <a:avLst>
              <a:gd name="adj" fmla="val 6977"/>
            </a:avLst>
          </a:prstGeom>
          <a:solidFill xmlns:a="http://schemas.openxmlformats.org/drawingml/2006/main">
            <a:srgbClr val="071E28"/>
          </a:solidFill>
          <a:ln xmlns:a="http://schemas.openxmlformats.org/drawingml/2006/main" w="11430">
            <a:solidFill>
              <a:srgbClr val="1B6072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0FFD18-E474-426E-B4F0-85B1B841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241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25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SCENARIO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39E534-4F4B-4FB1-B7BD-E548BE18E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14650"/>
            <a:ext cx="3905250" cy="1943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2175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你現在是綠、黃，還是紅？第一個動作是什麼？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563C14-757C-4417-B476-ED70C722C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076450"/>
            <a:ext cx="6019800" cy="9906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545B3D-B645-4497-9869-AE471064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076450"/>
            <a:ext cx="762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B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A8E7EB-A1E2-4350-A6C0-544273B4E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2288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B6D2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25B6D2"/>
                </a:solidFill>
                <a:latin typeface="Impact"/>
                <a:ea typeface="Impact"/>
                <a:cs typeface="Impact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60E793-167E-4601-9691-581035D44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28850"/>
            <a:ext cx="499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她同時傳 IG 私訊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7BCC44-9EDD-44B3-B15A-E233FF3AB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219450"/>
            <a:ext cx="6019800" cy="9906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45452C-B864-45FB-9BEB-E1CFF530F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219450"/>
            <a:ext cx="762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A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C45D48-2827-419A-B336-5C5A51817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3718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E45AC7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E45AC7"/>
                </a:solidFill>
                <a:latin typeface="Impact"/>
                <a:ea typeface="Impact"/>
                <a:cs typeface="Impact"/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EC1095-A432-4230-AF1C-53FB8B1FC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71850"/>
            <a:ext cx="499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評論提到『店家不負責』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5EB861-3EDE-4E44-A1FC-6E7FA79B1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4362450"/>
            <a:ext cx="6019800" cy="9906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1720"/>
          </a:solidFill>
          <a:ln xmlns:a="http://schemas.openxmlformats.org/drawingml/2006/main" w="11430">
            <a:solidFill>
              <a:srgbClr val="173B4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B64A48-F313-4B33-A519-0826E4252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4362450"/>
            <a:ext cx="762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E0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6B9993A-3E98-4F5B-B258-4E9D972C9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5148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63E0D6"/>
                </a:solidFill>
                <a:latin typeface="Impact"/>
                <a:ea typeface="Impact"/>
                <a:cs typeface="Impact"/>
              </a:defRPr>
            </a:pPr>
            <a:r>
              <a:rPr sz="2100" b="1">
                <a:solidFill>
                  <a:srgbClr val="63E0D6"/>
                </a:solidFill>
                <a:latin typeface="Impact"/>
                <a:ea typeface="Impact"/>
                <a:cs typeface="Impact"/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DC0912-6066-47EC-9A37-C665E3466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514850"/>
            <a:ext cx="499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defRPr>
            </a:pPr>
            <a:r>
              <a:rPr sz="1650" b="1">
                <a:solidFill>
                  <a:srgbClr val="F7FBFD"/>
                </a:solidFill>
                <a:latin typeface="PingFang TC"/>
                <a:ea typeface="PingFang TC"/>
                <a:cs typeface="PingFang TC"/>
              </a:rPr>
              <a:t>目前沒有其他人轉貼</a:t>
            </a:r>
          </a:p>
        </p:txBody>
      </p:sp>
    </p:spTree>
    <p:extLst>
      <p:ext uri="{BB962C8B-B14F-4D97-AF65-F5344CB8AC3E}">
        <p14:creationId xmlns:p14="http://schemas.microsoft.com/office/powerpoint/2010/main" val="155879996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2026-08-26T10:19:38.2410000Z</dcterms:created>
  <dcterms:modified xsi:type="dcterms:W3CDTF">2026-08-26T10:19:38.2410000Z</dcterms:modified>
</coreProperties>
</file>