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eda7c13b06224aa0" /><Relationship Type="http://schemas.openxmlformats.org/officeDocument/2006/relationships/extended-properties" Target="/docProps/app.xml" Id="R244711b68ff44a7e" /><Relationship Type="http://schemas.openxmlformats.org/officeDocument/2006/relationships/officeDocument" Target="/ppt/presentation.xml" Id="R28d42a16c9a540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d608d3c4cd41d3"/>
  </p:sldMasterIdLst>
  <p:notesMasterIdLst>
    <p:notesMasterId xmlns:r="http://schemas.openxmlformats.org/officeDocument/2006/relationships" r:id="Rb9f7b5478d5442ee"/>
  </p:notesMasterIdLst>
  <p:sldIdLst>
    <p:sldId xmlns:r="http://schemas.openxmlformats.org/officeDocument/2006/relationships" id="256" r:id="Rbdb0996d8b224d1d"/>
    <p:sldId xmlns:r="http://schemas.openxmlformats.org/officeDocument/2006/relationships" id="257" r:id="Raabd63b2e12e4d7f"/>
    <p:sldId xmlns:r="http://schemas.openxmlformats.org/officeDocument/2006/relationships" id="258" r:id="Rf74e1f1618d647eb"/>
    <p:sldId xmlns:r="http://schemas.openxmlformats.org/officeDocument/2006/relationships" id="259" r:id="R5b1dbb9be7844010"/>
    <p:sldId xmlns:r="http://schemas.openxmlformats.org/officeDocument/2006/relationships" id="260" r:id="R9c04f99690944090"/>
    <p:sldId xmlns:r="http://schemas.openxmlformats.org/officeDocument/2006/relationships" id="261" r:id="R2c2a54ec81e843b5"/>
    <p:sldId xmlns:r="http://schemas.openxmlformats.org/officeDocument/2006/relationships" id="262" r:id="R5958bda798164819"/>
    <p:sldId xmlns:r="http://schemas.openxmlformats.org/officeDocument/2006/relationships" id="263" r:id="Rbcd105cb68334ee4"/>
    <p:sldId xmlns:r="http://schemas.openxmlformats.org/officeDocument/2006/relationships" id="264" r:id="R08c0cf913a7f4a66"/>
    <p:sldId xmlns:r="http://schemas.openxmlformats.org/officeDocument/2006/relationships" id="265" r:id="R293e39f7d91e4d11"/>
    <p:sldId xmlns:r="http://schemas.openxmlformats.org/officeDocument/2006/relationships" id="266" r:id="R2a4079bf59d743b9"/>
    <p:sldId xmlns:r="http://schemas.openxmlformats.org/officeDocument/2006/relationships" id="267" r:id="R6f7bc78c43ef4702"/>
    <p:sldId xmlns:r="http://schemas.openxmlformats.org/officeDocument/2006/relationships" id="268" r:id="R79e695e3086d477b"/>
    <p:sldId xmlns:r="http://schemas.openxmlformats.org/officeDocument/2006/relationships" id="269" r:id="R75dc91f2cc1743f2"/>
    <p:sldId xmlns:r="http://schemas.openxmlformats.org/officeDocument/2006/relationships" id="270" r:id="Ree17054982ad4aeb"/>
    <p:sldId xmlns:r="http://schemas.openxmlformats.org/officeDocument/2006/relationships" id="271" r:id="R9bbe1f60094e475b"/>
    <p:sldId xmlns:r="http://schemas.openxmlformats.org/officeDocument/2006/relationships" id="272" r:id="R2f64489280164aeb"/>
    <p:sldId xmlns:r="http://schemas.openxmlformats.org/officeDocument/2006/relationships" id="273" r:id="R94e35ce0b0c74138"/>
    <p:sldId xmlns:r="http://schemas.openxmlformats.org/officeDocument/2006/relationships" id="274" r:id="Rcac08fcd656d4504"/>
    <p:sldId xmlns:r="http://schemas.openxmlformats.org/officeDocument/2006/relationships" id="275" r:id="Raf0c9b60489a4ad3"/>
    <p:sldId xmlns:r="http://schemas.openxmlformats.org/officeDocument/2006/relationships" id="276" r:id="Ra0c949993c7d46d6"/>
    <p:sldId xmlns:r="http://schemas.openxmlformats.org/officeDocument/2006/relationships" id="277" r:id="R01bb621a04264aca"/>
    <p:sldId xmlns:r="http://schemas.openxmlformats.org/officeDocument/2006/relationships" id="278" r:id="R5ad153d5bc5c4182"/>
    <p:sldId xmlns:r="http://schemas.openxmlformats.org/officeDocument/2006/relationships" id="279" r:id="Rf8f05952f8544afb"/>
    <p:sldId xmlns:r="http://schemas.openxmlformats.org/officeDocument/2006/relationships" id="280" r:id="R9335a15116aa4bdb"/>
    <p:sldId xmlns:r="http://schemas.openxmlformats.org/officeDocument/2006/relationships" id="281" r:id="R4fe817f866f24eb1"/>
    <p:sldId xmlns:r="http://schemas.openxmlformats.org/officeDocument/2006/relationships" id="282" r:id="R5beb0143863e43c4"/>
    <p:sldId xmlns:r="http://schemas.openxmlformats.org/officeDocument/2006/relationships" id="283" r:id="R39b383a94981465a"/>
    <p:sldId xmlns:r="http://schemas.openxmlformats.org/officeDocument/2006/relationships" id="284" r:id="Rcc0a83469049444d"/>
    <p:sldId xmlns:r="http://schemas.openxmlformats.org/officeDocument/2006/relationships" id="285" r:id="R28c57bab8b3447cb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4bf737341524fe1" /><Relationship Type="http://schemas.openxmlformats.org/officeDocument/2006/relationships/slideMaster" Target="/ppt/slideMasters/slideMaster1.xml" Id="R47d608d3c4cd41d3" /><Relationship Type="http://schemas.openxmlformats.org/officeDocument/2006/relationships/notesMaster" Target="/ppt/notesMasters/notesMaster1.xml" Id="Rb9f7b5478d5442ee" /><Relationship Type="http://schemas.openxmlformats.org/officeDocument/2006/relationships/presProps" Target="/ppt/presProps.xml" Id="R696458b2f3fd4132" /><Relationship Type="http://schemas.openxmlformats.org/officeDocument/2006/relationships/tableStyles" Target="/ppt/tableStyles.xml" Id="R6c2831a083414b5d" /><Relationship Type="http://schemas.openxmlformats.org/officeDocument/2006/relationships/slide" Target="/ppt/slides/slide1.xml" Id="Rbdb0996d8b224d1d" /><Relationship Type="http://schemas.openxmlformats.org/officeDocument/2006/relationships/slide" Target="/ppt/slides/slide2.xml" Id="Raabd63b2e12e4d7f" /><Relationship Type="http://schemas.openxmlformats.org/officeDocument/2006/relationships/slide" Target="/ppt/slides/slide3.xml" Id="Rf74e1f1618d647eb" /><Relationship Type="http://schemas.openxmlformats.org/officeDocument/2006/relationships/slide" Target="/ppt/slides/slide4.xml" Id="R5b1dbb9be7844010" /><Relationship Type="http://schemas.openxmlformats.org/officeDocument/2006/relationships/slide" Target="/ppt/slides/slide5.xml" Id="R9c04f99690944090" /><Relationship Type="http://schemas.openxmlformats.org/officeDocument/2006/relationships/slide" Target="/ppt/slides/slide6.xml" Id="R2c2a54ec81e843b5" /><Relationship Type="http://schemas.openxmlformats.org/officeDocument/2006/relationships/slide" Target="/ppt/slides/slide7.xml" Id="R5958bda798164819" /><Relationship Type="http://schemas.openxmlformats.org/officeDocument/2006/relationships/slide" Target="/ppt/slides/slide8.xml" Id="Rbcd105cb68334ee4" /><Relationship Type="http://schemas.openxmlformats.org/officeDocument/2006/relationships/slide" Target="/ppt/slides/slide9.xml" Id="R08c0cf913a7f4a66" /><Relationship Type="http://schemas.openxmlformats.org/officeDocument/2006/relationships/slide" Target="/ppt/slides/slide10.xml" Id="R293e39f7d91e4d11" /><Relationship Type="http://schemas.openxmlformats.org/officeDocument/2006/relationships/slide" Target="/ppt/slides/slide11.xml" Id="R2a4079bf59d743b9" /><Relationship Type="http://schemas.openxmlformats.org/officeDocument/2006/relationships/slide" Target="/ppt/slides/slide12.xml" Id="R6f7bc78c43ef4702" /><Relationship Type="http://schemas.openxmlformats.org/officeDocument/2006/relationships/slide" Target="/ppt/slides/slide13.xml" Id="R79e695e3086d477b" /><Relationship Type="http://schemas.openxmlformats.org/officeDocument/2006/relationships/slide" Target="/ppt/slides/slide14.xml" Id="R75dc91f2cc1743f2" /><Relationship Type="http://schemas.openxmlformats.org/officeDocument/2006/relationships/slide" Target="/ppt/slides/slide15.xml" Id="Ree17054982ad4aeb" /><Relationship Type="http://schemas.openxmlformats.org/officeDocument/2006/relationships/slide" Target="/ppt/slides/slide16.xml" Id="R9bbe1f60094e475b" /><Relationship Type="http://schemas.openxmlformats.org/officeDocument/2006/relationships/slide" Target="/ppt/slides/slide17.xml" Id="R2f64489280164aeb" /><Relationship Type="http://schemas.openxmlformats.org/officeDocument/2006/relationships/slide" Target="/ppt/slides/slide18.xml" Id="R94e35ce0b0c74138" /><Relationship Type="http://schemas.openxmlformats.org/officeDocument/2006/relationships/slide" Target="/ppt/slides/slide19.xml" Id="Rcac08fcd656d4504" /><Relationship Type="http://schemas.openxmlformats.org/officeDocument/2006/relationships/slide" Target="/ppt/slides/slide20.xml" Id="Raf0c9b60489a4ad3" /><Relationship Type="http://schemas.openxmlformats.org/officeDocument/2006/relationships/slide" Target="/ppt/slides/slide21.xml" Id="Ra0c949993c7d46d6" /><Relationship Type="http://schemas.openxmlformats.org/officeDocument/2006/relationships/slide" Target="/ppt/slides/slide22.xml" Id="R01bb621a04264aca" /><Relationship Type="http://schemas.openxmlformats.org/officeDocument/2006/relationships/slide" Target="/ppt/slides/slide23.xml" Id="R5ad153d5bc5c4182" /><Relationship Type="http://schemas.openxmlformats.org/officeDocument/2006/relationships/slide" Target="/ppt/slides/slide24.xml" Id="Rf8f05952f8544afb" /><Relationship Type="http://schemas.openxmlformats.org/officeDocument/2006/relationships/slide" Target="/ppt/slides/slide25.xml" Id="R9335a15116aa4bdb" /><Relationship Type="http://schemas.openxmlformats.org/officeDocument/2006/relationships/slide" Target="/ppt/slides/slide26.xml" Id="R4fe817f866f24eb1" /><Relationship Type="http://schemas.openxmlformats.org/officeDocument/2006/relationships/slide" Target="/ppt/slides/slide27.xml" Id="R5beb0143863e43c4" /><Relationship Type="http://schemas.openxmlformats.org/officeDocument/2006/relationships/slide" Target="/ppt/slides/slide28.xml" Id="R39b383a94981465a" /><Relationship Type="http://schemas.openxmlformats.org/officeDocument/2006/relationships/slide" Target="/ppt/slides/slide29.xml" Id="Rcc0a83469049444d" /><Relationship Type="http://schemas.openxmlformats.org/officeDocument/2006/relationships/slide" Target="/ppt/slides/slide30.xml" Id="R28c57bab8b3447c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60d2df568f604f68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Kai Human Warm">
      <a:dk1>
        <a:srgbClr val="000000"/>
      </a:dk1>
      <a:lt1>
        <a:srgbClr val="FFFFFF"/>
      </a:lt1>
      <a:dk2>
        <a:srgbClr val="1A2332"/>
      </a:dk2>
      <a:lt2>
        <a:srgbClr val="D9D7D2"/>
      </a:lt2>
      <a:accent1>
        <a:srgbClr val="C4A6A6"/>
      </a:accent1>
      <a:accent2>
        <a:srgbClr val="A8BFA0"/>
      </a:accent2>
      <a:accent3>
        <a:srgbClr val="A8C4D6"/>
      </a:accent3>
      <a:accent4>
        <a:srgbClr val="C9B8D9"/>
      </a:accent4>
      <a:accent5>
        <a:srgbClr val="D4A76A"/>
      </a:accent5>
      <a:accent6>
        <a:srgbClr val="A96565"/>
      </a:accent6>
      <a:hlink>
        <a:srgbClr val="2B4C6F"/>
      </a:hlink>
      <a:folHlink>
        <a:srgbClr val="725E66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Kai Human Warm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92c6aa164a64cd9" /><Relationship Type="http://schemas.openxmlformats.org/officeDocument/2006/relationships/notesMaster" Target="/ppt/notesMasters/notesMaster1.xml" Id="R122c7670673346f8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3b506437dc45404e" /><Relationship Type="http://schemas.openxmlformats.org/officeDocument/2006/relationships/notesMaster" Target="/ppt/notesMasters/notesMaster1.xml" Id="R5b4cbd30193345ff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380f1999d4fc4008" /><Relationship Type="http://schemas.openxmlformats.org/officeDocument/2006/relationships/notesMaster" Target="/ppt/notesMasters/notesMaster1.xml" Id="Re5a36d8a30be4713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0dacb87588d74876" /><Relationship Type="http://schemas.openxmlformats.org/officeDocument/2006/relationships/notesMaster" Target="/ppt/notesMasters/notesMaster1.xml" Id="R6478672e4e284341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19f8c220253e49e5" /><Relationship Type="http://schemas.openxmlformats.org/officeDocument/2006/relationships/notesMaster" Target="/ppt/notesMasters/notesMaster1.xml" Id="Rb9dd43c584fb4a16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8191b68a117f4246" /><Relationship Type="http://schemas.openxmlformats.org/officeDocument/2006/relationships/notesMaster" Target="/ppt/notesMasters/notesMaster1.xml" Id="R78e1646bfa7243ef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60b5636a24264e7d" /><Relationship Type="http://schemas.openxmlformats.org/officeDocument/2006/relationships/notesMaster" Target="/ppt/notesMasters/notesMaster1.xml" Id="R0557c9979b09477a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53b5683e551248f1" /><Relationship Type="http://schemas.openxmlformats.org/officeDocument/2006/relationships/notesMaster" Target="/ppt/notesMasters/notesMaster1.xml" Id="R2d7fbe2c7d4545fb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83452b5c25cf4c55" /><Relationship Type="http://schemas.openxmlformats.org/officeDocument/2006/relationships/notesMaster" Target="/ppt/notesMasters/notesMaster1.xml" Id="Rd2fbf52aab544a1e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dc83d87e6f1642db" /><Relationship Type="http://schemas.openxmlformats.org/officeDocument/2006/relationships/notesMaster" Target="/ppt/notesMasters/notesMaster1.xml" Id="Rc1cfa3978db74077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fd2fd62cf1d74c48" /><Relationship Type="http://schemas.openxmlformats.org/officeDocument/2006/relationships/notesMaster" Target="/ppt/notesMasters/notesMaster1.xml" Id="Rdca3324a6fac438e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b029b217a1c640d4" /><Relationship Type="http://schemas.openxmlformats.org/officeDocument/2006/relationships/notesMaster" Target="/ppt/notesMasters/notesMaster1.xml" Id="Red13ccfa68924470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f7c3b8ffee7c49c2" /><Relationship Type="http://schemas.openxmlformats.org/officeDocument/2006/relationships/notesMaster" Target="/ppt/notesMasters/notesMaster1.xml" Id="R902e5c439c3c4956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7127601e94634b7b" /><Relationship Type="http://schemas.openxmlformats.org/officeDocument/2006/relationships/notesMaster" Target="/ppt/notesMasters/notesMaster1.xml" Id="R5f57d0fcd2114e13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87eea726e5f449b1" /><Relationship Type="http://schemas.openxmlformats.org/officeDocument/2006/relationships/notesMaster" Target="/ppt/notesMasters/notesMaster1.xml" Id="Rcdedb648fcfb40bb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79dab7593ec140a7" /><Relationship Type="http://schemas.openxmlformats.org/officeDocument/2006/relationships/notesMaster" Target="/ppt/notesMasters/notesMaster1.xml" Id="R066c1f4a23ed46fd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4ef30d25830d48b7" /><Relationship Type="http://schemas.openxmlformats.org/officeDocument/2006/relationships/notesMaster" Target="/ppt/notesMasters/notesMaster1.xml" Id="Rb4d1ba6c56de4f38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fbfbca96f4684b5a" /><Relationship Type="http://schemas.openxmlformats.org/officeDocument/2006/relationships/notesMaster" Target="/ppt/notesMasters/notesMaster1.xml" Id="R909fd260485649c0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7f57de74e753433b" /><Relationship Type="http://schemas.openxmlformats.org/officeDocument/2006/relationships/notesMaster" Target="/ppt/notesMasters/notesMaster1.xml" Id="R2cf67ac4ba52432f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a43a3f26afe84c2c" /><Relationship Type="http://schemas.openxmlformats.org/officeDocument/2006/relationships/notesMaster" Target="/ppt/notesMasters/notesMaster1.xml" Id="Re7f4d4f5f57a448c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3ca388f2c6664665" /><Relationship Type="http://schemas.openxmlformats.org/officeDocument/2006/relationships/notesMaster" Target="/ppt/notesMasters/notesMaster1.xml" Id="Rec01905a92514597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0c69ace9738243ba" /><Relationship Type="http://schemas.openxmlformats.org/officeDocument/2006/relationships/notesMaster" Target="/ppt/notesMasters/notesMaster1.xml" Id="Rb03844149f7e4f51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8568f5e77fb34e8b" /><Relationship Type="http://schemas.openxmlformats.org/officeDocument/2006/relationships/notesMaster" Target="/ppt/notesMasters/notesMaster1.xml" Id="R4990f4961862489c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c682777ee4644607" /><Relationship Type="http://schemas.openxmlformats.org/officeDocument/2006/relationships/notesMaster" Target="/ppt/notesMasters/notesMaster1.xml" Id="R9d5ce1689b214f3f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82e8e59c276f402b" /><Relationship Type="http://schemas.openxmlformats.org/officeDocument/2006/relationships/notesMaster" Target="/ppt/notesMasters/notesMaster1.xml" Id="R578096bfac8846fc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6d6b3c04db70472a" /><Relationship Type="http://schemas.openxmlformats.org/officeDocument/2006/relationships/notesMaster" Target="/ppt/notesMasters/notesMaster1.xml" Id="Rd7cd0e97fe044e7c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854e80478f5a4ee3" /><Relationship Type="http://schemas.openxmlformats.org/officeDocument/2006/relationships/notesMaster" Target="/ppt/notesMasters/notesMaster1.xml" Id="R8562f72a97274971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a16ef5acad994d2b" /><Relationship Type="http://schemas.openxmlformats.org/officeDocument/2006/relationships/notesMaster" Target="/ppt/notesMasters/notesMaster1.xml" Id="R3573f861ed2b4afd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8e0c7136415943d4" /><Relationship Type="http://schemas.openxmlformats.org/officeDocument/2006/relationships/notesMaster" Target="/ppt/notesMasters/notesMaster1.xml" Id="Rc4cd954c6eab4126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59fce6b0608a4730" /><Relationship Type="http://schemas.openxmlformats.org/officeDocument/2006/relationships/notesMaster" Target="/ppt/notesMasters/notesMaster1.xml" Id="R4675dcb74f0f41dd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建議節奏：1 分鐘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主持人提示：先說清楚今天的任務：不是教大家背術語，而是把我十五年以上顧問、媒體與創業現場的判斷方法攤開，讓學生看懂產業分工、危機節奏與職涯準備。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https://taiwankai.com/</a:t>
            </a:r>
          </a:p>
          <a:p xmlns:a="http://schemas.openxmlformats.org/drawingml/2006/main">
            <a:r>
              <a:t>- https://persona-media.com/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建議節奏：3 分鐘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主持人提示：不要只看公司名氣。要問：新人能不能接觸 brief、客戶、數據與復盤？有沒有資深者改稿？能不能看到策略如何落到執行？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https://speech.aiboss.com.tw/2026-08-05/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建議節奏：3 分鐘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主持人提示：第一份工作不是每天提大創意。常見任務是媒體名單、競品資料、會議紀錄、初稿、活動支援、監測與報表。每一件小事都在讓主管判斷能不能把更大的責任交給你。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https://www.prsa.org/docs/default-source/prssa-docs/chapter-firm-resources/ceprguidelines-2024.pdf</a:t>
            </a:r>
          </a:p>
          <a:p xmlns:a="http://schemas.openxmlformats.org/drawingml/2006/main">
            <a:r>
              <a:t>- https://speech.aiboss.com.tw/2026-08-05/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建議節奏：1 分鐘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主持人提示：這段直接採用《品牌行銷勝經》的主張：品牌不是做出來的，是策略打造出來的。先把定位與顧客情境做對，再談傳播工具。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https://persona-media.com/product/kaiya-brand-marketing-guide/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建議節奏：3 分鐘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主持人提示：我常把整合行銷比喻成大廚：不是因為冰箱裡有什麼就全部下鍋，而是先理解饕客需求與品牌要做的菜，再選擇廣告、公關、社群、活動或內容。這就是配適，不是堆疊。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https://www.persona-media.com/tw/5859/kai-integrated-marketing-company</a:t>
            </a:r>
          </a:p>
          <a:p xmlns:a="http://schemas.openxmlformats.org/drawingml/2006/main">
            <a:r>
              <a:t>- https://persona-media.com/product/kaiya-brand-marketing-guide/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建議節奏：3 分鐘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主持人提示：《品牌行銷勝經》把方法拉成完整路徑：從生命階段與情境看需求，再做 New STP、360 品牌定位、體驗旅程與年度行銷行事曆。學生要理解，媒介選擇位於策略下游。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https://persona-media.com/product/kaiya-brand-marketing-guide/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建議節奏：3 分鐘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主持人提示：這頁已從原本通用 brief 全面重排，並改成《品牌行銷勝經》的四個決策。講者可用同一品牌示範：誰在什麼情境需要它、要記住什麼、在哪個接觸點被證明、何時進場。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https://persona-media.com/product/kaiya-brand-marketing-guide/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建議節奏：3 分鐘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主持人提示：依我對整合行銷的比喻，媒介都是食材：廣告放大、公關建立可信認知、創作者借力信任、活動創造體驗、自有服務負責兌現。不是每案都要全用，而是各自有清楚任務。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https://www.persona-media.com/tw/5859/kai-integrated-marketing-company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建議節奏：3 分鐘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主持人提示：我在專欄裡把公關定義成『放大器也是防火牆』。公共關係不只等於媒體關係，還包括同仁、上下游、消費者、政府、非營利組織、董事會與股民。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https://www.persona-media.com/5880/kai-public-relations-firm-principles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建議節奏：3 分鐘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主持人提示：公關與業配看似出現在同一個媒體，生態與效益卻不同。拿掉品牌名後仍有公共影響、變化、證據或人的後果，才有新聞價值；指定媒體與指定時間的曝光，更接近廣告或業配。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https://www.persona-media.com/5880/kai-public-relations-firm-principles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建議節奏：4 分鐘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主持人提示：請學生選一個熟悉品牌，先說目標、情境與承諾，再選三種媒介。每個媒介都要說出任務；說不出任務的就拿掉。這比列一長串平台更接近真正的整合。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https://www.persona-media.com/tw/5859/kai-integrated-marketing-company</a:t>
            </a:r>
          </a:p>
          <a:p xmlns:a="http://schemas.openxmlformats.org/drawingml/2006/main">
            <a:r>
              <a:t>- https://persona-media.com/product/kaiya-brand-marketing-guide/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建議節奏：3 分鐘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主持人提示：這不是把四個頭銜列完而已。捷思讓我看見企業怎麼做決策；本一讓我承擔產品與市場；人物誌與人生善敗學則讓我長期練習如何找到值得被相信、被保存的故事。三本書是這些現場經驗的制度化成果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https://taiwankai.com/</a:t>
            </a:r>
          </a:p>
          <a:p xmlns:a="http://schemas.openxmlformats.org/drawingml/2006/main">
            <a:r>
              <a:t>- https://www.persona-media.com/6424/kaiye-forum-knowledge-focus</a:t>
            </a:r>
          </a:p>
          <a:p xmlns:a="http://schemas.openxmlformats.org/drawingml/2006/main">
            <a:r>
              <a:t>- https://persona-media.com/product/kaiya-brand-marketing-guide/</a:t>
            </a:r>
          </a:p>
          <a:p xmlns:a="http://schemas.openxmlformats.org/drawingml/2006/main">
            <a:r>
              <a:t>- https://www.books.com.tw/products/0010931418</a:t>
            </a:r>
          </a:p>
          <a:p xmlns:a="http://schemas.openxmlformats.org/drawingml/2006/main">
            <a:r>
              <a:t>- https://podcasts.apple.com/tw/podcast/%E4%BA%BA%E7%94%9F%E5%96%84%E6%95%97%E5%AD%B8/id1690000614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建議節奏：3 分鐘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主持人提示：依 AMEC 把輸出、受眾反應與結果分開。業界進階能力之一，是在執行前就定義成功，不是活動結束才找最好看的數字。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https://amecorg.com/amecframework/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建議節奏：1 分鐘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主持人提示：《危機公關炎上對策》的全局觀是：危機不是聲明稿問題，而是企業平日的品質、人事、紀錄、關係與應變能力，在高壓下被同時檢驗。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https://www.books.com.tw/products/0010931418</a:t>
            </a:r>
          </a:p>
          <a:p xmlns:a="http://schemas.openxmlformats.org/drawingml/2006/main">
            <a:r>
              <a:t>- https://www.persona-media.com/5599/kai-tang-save-corporate-crisis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建議節奏：3 分鐘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主持人提示：先建立全局觀：A 風險管理、B 星火醞釀、C 危機爆發、D 媒體擴散、E 對外溝通、F 善後重建。它是一個循環，復盤後要把改善寫回下一輪預防。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https://www.books.com.tw/products/0010931418</a:t>
            </a:r>
          </a:p>
          <a:p xmlns:a="http://schemas.openxmlformats.org/drawingml/2006/main">
            <a:r>
              <a:t>- https://www.persona-media.com/5599/kai-tang-save-corporate-crisis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建議節奏：4 分鐘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主持人提示：這是《危機公關炎上對策》的核心五大心法：追本溯源、利害關係人、機靈回應、組織操盤、偵查復盤。不是五個先後話術，而是五條要同時推進的工作線。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https://www.persona-media.com/5580/kai-tang-brand-public-relations-crisis-management-prsos</a:t>
            </a:r>
          </a:p>
          <a:p xmlns:a="http://schemas.openxmlformats.org/drawingml/2006/main">
            <a:r>
              <a:t>- https://www.books.com.tw/products/0010931418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建議節奏：3 分鐘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主持人提示：WH 表不是只問新聞六何，而是檢查三軸：事件本身、企業作為、回應方式。資訊不足就標未知並承諾查明，不要把推測包裝成事實。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https://www.books.com.tw/products/0010931418</a:t>
            </a:r>
          </a:p>
          <a:p xmlns:a="http://schemas.openxmlformats.org/drawingml/2006/main">
            <a:r>
              <a:t>- https://www.persona-media.com/5580/kai-tang-brand-public-relations-crisis-management-prsos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建議節奏：4 分鐘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主持人提示：Smart response 不是搶著講。能快速整合就公告完整說明時間；做不到就先說已確認事實、處理進度與下一次更新，並以單一發言維持一致節奏。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https://www.books.com.tw/products/0010931418</a:t>
            </a:r>
          </a:p>
          <a:p xmlns:a="http://schemas.openxmlformats.org/drawingml/2006/main">
            <a:r>
              <a:t>- https://www.persona-media.com/5580/kai-tang-brand-public-relations-crisis-management-prsos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建議節奏：3 分鐘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主持人提示：危機操盤的主鏈是『認錯、負責、改善』。是否違法只是最低底線；企業還要處理營運責任、受影響者需求、尊嚴與社會觀感，並用可見行動證明改善。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https://www.books.com.tw/products/0010931418</a:t>
            </a:r>
          </a:p>
          <a:p xmlns:a="http://schemas.openxmlformats.org/drawingml/2006/main">
            <a:r>
              <a:t>- https://www.persona-media.com/5580/kai-tang-brand-public-relations-crisis-management-prsos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建議節奏：4 分鐘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主持人提示：兩到三人一組，先不寫聲明。用 PRSOS 做四個決策：事實與證據、利害關係人優先順序、首次回應與更新時間、決策 owner 與後續監測。最後才把可負責的內容寫出去。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https://www.persona-media.com/5580/kai-tang-brand-public-relations-crisis-management-prsos</a:t>
            </a:r>
          </a:p>
          <a:p xmlns:a="http://schemas.openxmlformats.org/drawingml/2006/main">
            <a:r>
              <a:t>- https://www.books.com.tw/products/0010931418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建議節奏：1 分鐘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主持人提示：最後回到職涯。讓學生知道可以從哪些位置進入、如何往策略與顧問層移動，以及在校期間要累積什麼。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https://www.iabc.com/about/what-we-do/certification</a:t>
            </a:r>
          </a:p>
          <a:p xmlns:a="http://schemas.openxmlformats.org/drawingml/2006/main">
            <a:r>
              <a:t>- https://www.prsa.org/docs/default-source/prssa-docs/chapter-firm-resources/ceprguidelines-2024.pdf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建議節奏：4 分鐘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主持人提示：我的職涯不是從『顧問』這個頭銜開始，而是從每一份可被團隊接著使用的成果開始。新人先證明準確與可靠，再累積可用產出、專案責任與高風險判斷。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https://taiwankai.com/</a:t>
            </a:r>
          </a:p>
          <a:p xmlns:a="http://schemas.openxmlformats.org/drawingml/2006/main">
            <a:r>
              <a:t>- https://www.iabc.com/about/what-we-do/certification</a:t>
            </a:r>
          </a:p>
          <a:p xmlns:a="http://schemas.openxmlformats.org/drawingml/2006/main">
            <a:r>
              <a:t>- https://www.prsa.org/docs/default-source/prssa-docs/chapter-firm-resources/ceprguidelines-2024.pdf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建議節奏：2 分鐘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主持人提示：這是今天的主軸。整合行銷不是把聲量做大；媒體公關不是把版面買滿；危機公關也不是寫一篇漂亮聲明。三種工作都在處理同一件事：用策略、證據與行動累積信任。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https://www.persona-media.com/tw/5859/kai-integrated-marketing-company</a:t>
            </a:r>
          </a:p>
          <a:p xmlns:a="http://schemas.openxmlformats.org/drawingml/2006/main">
            <a:r>
              <a:t>- https://www.persona-media.com/5880/kai-public-relations-firm-principles</a:t>
            </a:r>
          </a:p>
          <a:p xmlns:a="http://schemas.openxmlformats.org/drawingml/2006/main">
            <a:r>
              <a:t>- https://www.persona-media.com/5599/kai-tang-save-corporate-crisis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建議節奏：10 分鐘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主持人提示：將這頁留在螢幕上進行最後問答。學生可以從官網看課程與著作、從人物誌看文章與人物故事、從人生善敗學聽長訪談，再依習慣追蹤社群或 LINE。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https://taiwankai.com/</a:t>
            </a:r>
          </a:p>
          <a:p xmlns:a="http://schemas.openxmlformats.org/drawingml/2006/main">
            <a:r>
              <a:t>- https://persona-media.com/</a:t>
            </a:r>
          </a:p>
          <a:p xmlns:a="http://schemas.openxmlformats.org/drawingml/2006/main">
            <a:r>
              <a:t>- https://podcasts.apple.com/tw/podcast/%E4%BA%BA%E7%94%9F%E5%96%84%E6%95%97%E5%AD%B8/id1690000614</a:t>
            </a:r>
          </a:p>
          <a:p xmlns:a="http://schemas.openxmlformats.org/drawingml/2006/main">
            <a:r>
              <a:t>- https://www.facebook.com/kaitangtw</a:t>
            </a:r>
          </a:p>
          <a:p xmlns:a="http://schemas.openxmlformats.org/drawingml/2006/main">
            <a:r>
              <a:t>- https://www.youtube.com/@kaiyeahtalk</a:t>
            </a:r>
          </a:p>
          <a:p xmlns:a="http://schemas.openxmlformats.org/drawingml/2006/main">
            <a:r>
              <a:t>- https://lin.ee/7QDXyhX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建議節奏：2 分鐘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主持人提示：請學生四選一舉手。四條路都可能進入整合行銷與公關，但每天做的事情、壓力來源和需要的能力很不同。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https://speech.aiboss.com.tw/2026-08-05/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建議節奏：1 分鐘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主持人提示：先建立產業地圖。職稱在不同公司常常不同，先理解價值鏈與責任，再看職稱。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https://www.iabc.com/About/What-We-Do/Standards/Global-Standard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建議節奏：3 分鐘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主持人提示：這三句都來自我的文章與實務：整合行銷是在品牌角度配適工具；公關進可攻、退可守，是放大器也是防火牆；危機處理則從面對問題、掌握事實與承擔責任開始。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https://www.persona-media.com/tw/5859/kai-integrated-marketing-company</a:t>
            </a:r>
          </a:p>
          <a:p xmlns:a="http://schemas.openxmlformats.org/drawingml/2006/main">
            <a:r>
              <a:t>- https://www.persona-media.com/5880/kai-public-relations-firm-principles</a:t>
            </a:r>
          </a:p>
          <a:p xmlns:a="http://schemas.openxmlformats.org/drawingml/2006/main">
            <a:r>
              <a:t>- https://www.persona-media.com/5599/kai-tang-save-corporate-crisis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建議節奏：3 分鐘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主持人提示：品牌端通常更靠近內部決策與長期資產；代理商同時服務多案、節奏快；媒體端用公共性與新聞性判斷；創作者、研究、法務與製作則補足不同專業。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https://www.iabc.com/About/What-We-Do/Standards/Global-Standard</a:t>
            </a:r>
          </a:p>
          <a:p xmlns:a="http://schemas.openxmlformats.org/drawingml/2006/main">
            <a:r>
              <a:t>- https://speech.aiboss.com.tw/2026-08-05/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建議節奏：3 分鐘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主持人提示：第一線最怕接到『幫我做一波』。我會先把需求推回市場、問題、受眾、定位、媒介配適與驗證；沒有這條決策鏈，內容再多也只是在消耗預算。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https://www.persona-media.com/tw/5859/kai-integrated-marketing-company</a:t>
            </a:r>
          </a:p>
          <a:p xmlns:a="http://schemas.openxmlformats.org/drawingml/2006/main">
            <a:r>
              <a:t>- https://persona-media.com/product/kaiya-brand-marketing-guide/</a:t>
            </a:r>
          </a:p>
          <a:p xmlns:a="http://schemas.openxmlformats.org/drawingml/2006/main">
            <a:r>
              <a:t>- https://amecorg.com/amecframework/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建議節奏：3 分鐘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主持人提示：分享實務：大量時間用在確認需求、追資料、會議、修改、跟催與收尾。能在混亂中守住版本、期限與品質，是新人最快建立信任的方法。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https://speech.aiboss.com.tw/2026-08-05/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a45cbf2f824f33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1aedeb64e80544d2" /><Relationship Type="http://schemas.openxmlformats.org/officeDocument/2006/relationships/slideLayout" Target="/ppt/slideLayouts/slideLayout1.xml" Id="Rd075a824739e4f34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75a824739e4f34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Kai Human Warm">
      <a:dk1>
        <a:srgbClr val="000000"/>
      </a:dk1>
      <a:lt1>
        <a:srgbClr val="FFFFFF"/>
      </a:lt1>
      <a:dk2>
        <a:srgbClr val="1A2332"/>
      </a:dk2>
      <a:lt2>
        <a:srgbClr val="D9D7D2"/>
      </a:lt2>
      <a:accent1>
        <a:srgbClr val="C4A6A6"/>
      </a:accent1>
      <a:accent2>
        <a:srgbClr val="A8BFA0"/>
      </a:accent2>
      <a:accent3>
        <a:srgbClr val="A8C4D6"/>
      </a:accent3>
      <a:accent4>
        <a:srgbClr val="C9B8D9"/>
      </a:accent4>
      <a:accent5>
        <a:srgbClr val="D4A76A"/>
      </a:accent5>
      <a:accent6>
        <a:srgbClr val="A96565"/>
      </a:accent6>
      <a:hlink>
        <a:srgbClr val="2B4C6F"/>
      </a:hlink>
      <a:folHlink>
        <a:srgbClr val="725E66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Kai Human Warm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96d608ac543f4" /><Relationship Type="http://schemas.openxmlformats.org/officeDocument/2006/relationships/image" Target="/ppt/media/image.png" Id="R0cc8d3a2a92e43f1" /><Relationship Type="http://schemas.openxmlformats.org/officeDocument/2006/relationships/notesSlide" Target="/ppt/notesSlides/notesSlide1.xml" Id="Ra809a0b95df24745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7b1825a2049f6" /><Relationship Type="http://schemas.openxmlformats.org/officeDocument/2006/relationships/notesSlide" Target="/ppt/notesSlides/notesSlide10.xml" Id="Raea10e03b71e420c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9495ee27f4669" /><Relationship Type="http://schemas.openxmlformats.org/officeDocument/2006/relationships/notesSlide" Target="/ppt/notesSlides/notesSlide11.xml" Id="R65e90615a7104384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cfeceea024a96" /><Relationship Type="http://schemas.openxmlformats.org/officeDocument/2006/relationships/image" Target="/ppt/media/image3.png" Id="Ref878d8b6aaa469d" /><Relationship Type="http://schemas.openxmlformats.org/officeDocument/2006/relationships/notesSlide" Target="/ppt/notesSlides/notesSlide12.xml" Id="R91416ff1ca4f433b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0551aff4745ff" /><Relationship Type="http://schemas.openxmlformats.org/officeDocument/2006/relationships/notesSlide" Target="/ppt/notesSlides/notesSlide13.xml" Id="R10a1a500460b43e7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eabdd08e14b23" /><Relationship Type="http://schemas.openxmlformats.org/officeDocument/2006/relationships/notesSlide" Target="/ppt/notesSlides/notesSlide14.xml" Id="R5ec24f2fbfec4779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d4df4b79f4468" /><Relationship Type="http://schemas.openxmlformats.org/officeDocument/2006/relationships/notesSlide" Target="/ppt/notesSlides/notesSlide15.xml" Id="Ra86090666ce547d5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c8914828449a7" /><Relationship Type="http://schemas.openxmlformats.org/officeDocument/2006/relationships/notesSlide" Target="/ppt/notesSlides/notesSlide16.xml" Id="R939a5df1c96d4558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7e968d0474e51" /><Relationship Type="http://schemas.openxmlformats.org/officeDocument/2006/relationships/notesSlide" Target="/ppt/notesSlides/notesSlide17.xml" Id="R062d1cdbbcb54c5b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a6e916ca84900" /><Relationship Type="http://schemas.openxmlformats.org/officeDocument/2006/relationships/notesSlide" Target="/ppt/notesSlides/notesSlide18.xml" Id="R8fd4c33afb204ad7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67f7d0880445f" /><Relationship Type="http://schemas.openxmlformats.org/officeDocument/2006/relationships/notesSlide" Target="/ppt/notesSlides/notesSlide19.xml" Id="Rb3726ee397cf4d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808f51fa14dc9" /><Relationship Type="http://schemas.openxmlformats.org/officeDocument/2006/relationships/image" Target="/ppt/media/image.jpeg" Id="Re456f7c2dc904f12" /><Relationship Type="http://schemas.openxmlformats.org/officeDocument/2006/relationships/notesSlide" Target="/ppt/notesSlides/notesSlide2.xml" Id="R1eed49e74ce946e0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5d07d9b3a4c34" /><Relationship Type="http://schemas.openxmlformats.org/officeDocument/2006/relationships/notesSlide" Target="/ppt/notesSlides/notesSlide20.xml" Id="R2b687f52d6cd46fb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a39faf9124295" /><Relationship Type="http://schemas.openxmlformats.org/officeDocument/2006/relationships/image" Target="/ppt/media/image4.png" Id="R23bdff9266114cd1" /><Relationship Type="http://schemas.openxmlformats.org/officeDocument/2006/relationships/notesSlide" Target="/ppt/notesSlides/notesSlide21.xml" Id="R98452718c0844106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a699ae2b245dd" /><Relationship Type="http://schemas.openxmlformats.org/officeDocument/2006/relationships/notesSlide" Target="/ppt/notesSlides/notesSlide22.xml" Id="Ra06336a7c7a24d2f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87a6324334b44" /><Relationship Type="http://schemas.openxmlformats.org/officeDocument/2006/relationships/notesSlide" Target="/ppt/notesSlides/notesSlide23.xml" Id="Rb9161cf32f0f4e1c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c990b3cbc448c" /><Relationship Type="http://schemas.openxmlformats.org/officeDocument/2006/relationships/notesSlide" Target="/ppt/notesSlides/notesSlide24.xml" Id="Rc461ab75646b4a85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eb68b86ab4e02" /><Relationship Type="http://schemas.openxmlformats.org/officeDocument/2006/relationships/notesSlide" Target="/ppt/notesSlides/notesSlide25.xml" Id="R6411bb9abffa43ca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cb3f186dc4987" /><Relationship Type="http://schemas.openxmlformats.org/officeDocument/2006/relationships/notesSlide" Target="/ppt/notesSlides/notesSlide26.xml" Id="Rb729c1e9fb9b4ea2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d230c56ea4803" /><Relationship Type="http://schemas.openxmlformats.org/officeDocument/2006/relationships/notesSlide" Target="/ppt/notesSlides/notesSlide27.xml" Id="R4bba0635221c48f8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9d583373a4215" /><Relationship Type="http://schemas.openxmlformats.org/officeDocument/2006/relationships/image" Target="/ppt/media/image5.png" Id="R0b64baa564ee4fe6" /><Relationship Type="http://schemas.openxmlformats.org/officeDocument/2006/relationships/notesSlide" Target="/ppt/notesSlides/notesSlide28.xml" Id="R3e7500ddfc204195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a715224b9461c" /><Relationship Type="http://schemas.openxmlformats.org/officeDocument/2006/relationships/notesSlide" Target="/ppt/notesSlides/notesSlide29.xml" Id="R00cee4d45fed42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6cc6f36b84920" /><Relationship Type="http://schemas.openxmlformats.org/officeDocument/2006/relationships/notesSlide" Target="/ppt/notesSlides/notesSlide3.xml" Id="R42da95ca1ac1498e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e830587784426" /><Relationship Type="http://schemas.openxmlformats.org/officeDocument/2006/relationships/image" Target="/ppt/media/image6.png" Id="Rbfd7ee3126664803" /><Relationship Type="http://schemas.openxmlformats.org/officeDocument/2006/relationships/image" Target="/ppt/media/image7.png" Id="Rbd21547d4db6493c" /><Relationship Type="http://schemas.openxmlformats.org/officeDocument/2006/relationships/notesSlide" Target="/ppt/notesSlides/notesSlide30.xml" Id="R36003eb8d5d249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384f417e84f14" /><Relationship Type="http://schemas.openxmlformats.org/officeDocument/2006/relationships/notesSlide" Target="/ppt/notesSlides/notesSlide4.xml" Id="Rdcbb0d337d2a4c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ab64de4f24334" /><Relationship Type="http://schemas.openxmlformats.org/officeDocument/2006/relationships/image" Target="/ppt/media/image2.png" Id="Rb3333922cd094bc8" /><Relationship Type="http://schemas.openxmlformats.org/officeDocument/2006/relationships/notesSlide" Target="/ppt/notesSlides/notesSlide5.xml" Id="Rd00f4f40a25e43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7de3fa0e5463e" /><Relationship Type="http://schemas.openxmlformats.org/officeDocument/2006/relationships/notesSlide" Target="/ppt/notesSlides/notesSlide6.xml" Id="Rfc9c4a6ffbb74d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e28160c6448ad" /><Relationship Type="http://schemas.openxmlformats.org/officeDocument/2006/relationships/notesSlide" Target="/ppt/notesSlides/notesSlide7.xml" Id="R3d9f196afb4a4850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422c8743d4d84" /><Relationship Type="http://schemas.openxmlformats.org/officeDocument/2006/relationships/notesSlide" Target="/ppt/notesSlides/notesSlide8.xml" Id="Ra959fc85b543460e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c16f2c9f74d2d" /><Relationship Type="http://schemas.openxmlformats.org/officeDocument/2006/relationships/notesSlide" Target="/ppt/notesSlides/notesSlide9.xml" Id="R2e2e001e921046fe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1A233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28E3ADA-2F45-4A7B-A3F0-55219347EE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4198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825" b="0">
                <a:solidFill>
                  <a:srgbClr val="A8C4D6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A8C4D6"/>
                </a:solidFill>
                <a:latin typeface="Aptos"/>
                <a:ea typeface="Aptos"/>
                <a:cs typeface="Aptos"/>
              </a:rPr>
              <a:t>NCCU GCIT · KAI TANG · 2026.10.12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1812866-F41E-4703-8933-9C2BB38602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6391275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1">
                <a:solidFill>
                  <a:srgbClr val="A8C4D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A8C4D6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cc8d3a2a92e43f1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1B726A6-9CAF-4822-8CC8-627F9CD5CA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742950"/>
            <a:ext cx="12573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4A7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5505FF6-6E88-4CAE-BA79-2870D77923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990600"/>
            <a:ext cx="666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75" b="1">
                <a:solidFill>
                  <a:srgbClr val="D4A76A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D4A76A"/>
                </a:solidFill>
                <a:latin typeface="Aptos"/>
                <a:ea typeface="Aptos"/>
                <a:cs typeface="Aptos"/>
              </a:rPr>
              <a:t>NCCU GCIT · 2026.10.12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B6D4D83-33AF-41C2-BAF3-6DE3E9C674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409700"/>
            <a:ext cx="6191250" cy="1562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4950" b="1">
                <a:solidFill>
                  <a:srgbClr val="FAFAF8"/>
                </a:solidFill>
                <a:latin typeface="Aptos"/>
                <a:ea typeface="Aptos"/>
                <a:cs typeface="Aptos"/>
              </a:defRPr>
            </a:pPr>
            <a:r>
              <a:rPr sz="4950" b="1">
                <a:solidFill>
                  <a:srgbClr val="FAFAF8"/>
                </a:solidFill>
                <a:latin typeface="Aptos"/>
                <a:ea typeface="Aptos"/>
                <a:cs typeface="Aptos"/>
              </a:rPr>
              <a:t>Inside Integrated</a:t>
            </a:r>
          </a:p>
          <a:p xmlns:a="http://schemas.openxmlformats.org/drawingml/2006/main">
            <a:pPr algn="l">
              <a:lnSpc>
                <a:spcPct val="92000"/>
              </a:lnSpc>
              <a:buNone/>
              <a:defRPr sz="4950" b="1">
                <a:solidFill>
                  <a:srgbClr val="FAFAF8"/>
                </a:solidFill>
                <a:latin typeface="Aptos"/>
                <a:ea typeface="Aptos"/>
                <a:cs typeface="Aptos"/>
              </a:defRPr>
            </a:pPr>
            <a:r>
              <a:rPr sz="4950" b="1">
                <a:solidFill>
                  <a:srgbClr val="FAFAF8"/>
                </a:solidFill>
                <a:latin typeface="Aptos"/>
                <a:ea typeface="Aptos"/>
                <a:cs typeface="Aptos"/>
              </a:rPr>
              <a:t>Marketing &amp; PR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3254CA2-9593-4C07-A08E-24C72AB143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048000"/>
            <a:ext cx="6191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850" b="1">
                <a:solidFill>
                  <a:srgbClr val="D4A76A"/>
                </a:solidFill>
                <a:latin typeface="Aptos"/>
                <a:ea typeface="Aptos"/>
                <a:cs typeface="Aptos"/>
              </a:defRPr>
            </a:pPr>
            <a:r>
              <a:rPr sz="2850" b="1">
                <a:solidFill>
                  <a:srgbClr val="D4A76A"/>
                </a:solidFill>
                <a:latin typeface="Aptos"/>
                <a:ea typeface="Aptos"/>
                <a:cs typeface="Aptos"/>
              </a:rPr>
              <a:t>走進整合行銷與公關現場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6099079-BF0E-4818-8634-B949FBF285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771900"/>
            <a:ext cx="65722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725" b="0">
                <a:solidFill>
                  <a:srgbClr val="A8C4D6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A8C4D6"/>
                </a:solidFill>
                <a:latin typeface="Aptos"/>
                <a:ea typeface="Aptos"/>
                <a:cs typeface="Aptos"/>
              </a:rPr>
              <a:t>Real-World Practice, Crisis Response &amp; Career Paths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5DAF0B2-AB87-4892-B95D-FFC9D241AE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476750"/>
            <a:ext cx="6572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75" b="0">
                <a:solidFill>
                  <a:srgbClr val="FAFAF8"/>
                </a:solidFill>
                <a:latin typeface="Aptos"/>
                <a:ea typeface="Aptos"/>
                <a:cs typeface="Aptos"/>
              </a:defRPr>
            </a:pPr>
            <a:r>
              <a:rPr sz="1575" b="0">
                <a:solidFill>
                  <a:srgbClr val="FAFAF8"/>
                </a:solidFill>
                <a:latin typeface="Aptos"/>
                <a:ea typeface="Aptos"/>
                <a:cs typeface="Aptos"/>
              </a:rPr>
              <a:t>第一線實務、危機處理與職涯路徑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743370D-1ABA-4002-9D04-CF62886120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391150"/>
            <a:ext cx="857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125" b="0">
                <a:solidFill>
                  <a:srgbClr val="FAFAF8"/>
                </a:solidFill>
                <a:latin typeface="Aptos"/>
                <a:ea typeface="Aptos"/>
                <a:cs typeface="Aptos"/>
              </a:defRPr>
            </a:pPr>
            <a:r>
              <a:rPr sz="1125" b="0">
                <a:solidFill>
                  <a:srgbClr val="FAFAF8"/>
                </a:solidFill>
                <a:latin typeface="Aptos"/>
                <a:ea typeface="Aptos"/>
                <a:cs typeface="Aptos"/>
              </a:rPr>
              <a:t>Kai Tang · HIM Founder · Persona Media Publisher · Benyi Technology Co-founder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FAE382C-E85F-4364-BC19-661172AE40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695950"/>
            <a:ext cx="857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125" b="0">
                <a:solidFill>
                  <a:srgbClr val="A8C4D6"/>
                </a:solidFill>
                <a:latin typeface="Aptos"/>
                <a:ea typeface="Aptos"/>
                <a:cs typeface="Aptos"/>
              </a:defRPr>
            </a:pPr>
            <a:r>
              <a:rPr sz="1125" b="0">
                <a:solidFill>
                  <a:srgbClr val="A8C4D6"/>
                </a:solidFill>
                <a:latin typeface="Aptos"/>
                <a:ea typeface="Aptos"/>
                <a:cs typeface="Aptos"/>
              </a:rPr>
              <a:t>唐源駿 凱爺｜捷思整合行銷｜人物誌｜本一科技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4F9813C-EBB2-4D28-9C00-9E335C6B2A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4198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825" b="0">
                <a:solidFill>
                  <a:srgbClr val="A8C4D6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A8C4D6"/>
                </a:solidFill>
                <a:latin typeface="Aptos"/>
                <a:ea typeface="Aptos"/>
                <a:cs typeface="Aptos"/>
              </a:rPr>
              <a:t>NCCU GCIT · KAI TANG · 2026.10.12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560A3FB-8ED3-4AA5-B8EE-906ECEE428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6391275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1">
                <a:solidFill>
                  <a:srgbClr val="A8C4D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A8C4D6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357252280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7F5F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D5BB9C5-0045-4C8D-95B1-063A3443EB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BFA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9A6F28B-107F-41FE-92AC-800B27D21A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4198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825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NCCU GCIT · KAI TANG · 2026.10.12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48A722D-9F5C-492F-AB70-C4AD6797D7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6391275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1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18096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EC0B526-B609-46B8-AEBF-DC789A61F9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572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718096"/>
                </a:solidFill>
                <a:latin typeface="Aptos"/>
                <a:ea typeface="Aptos"/>
                <a:cs typeface="Aptos"/>
              </a:rPr>
              <a:t>WHERE YOU MAY WORK  ｜  你可能在哪裡工作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182B5EB-A8EE-4CDB-B5C4-DF500BAA25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857250"/>
            <a:ext cx="10744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3375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3375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Different organizations train different muscles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78D1F4B-1A67-481A-9F21-525D441122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524000"/>
            <a:ext cx="1057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>
                <a:solidFill>
                  <a:srgbClr val="2B4C6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B4C6F"/>
                </a:solidFill>
                <a:latin typeface="Aptos"/>
                <a:ea typeface="Aptos"/>
                <a:cs typeface="Aptos"/>
              </a:rPr>
              <a:t>不同組織會訓練不同肌肉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9B5A1A3-08D6-4B70-804B-A75C703F1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305050"/>
            <a:ext cx="4953000" cy="12954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FAFAF8"/>
          </a:solidFill>
          <a:ln xmlns:a="http://schemas.openxmlformats.org/drawingml/2006/main" w="9525">
            <a:solidFill>
              <a:srgbClr val="D9D7D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2F3B43A-3336-42C1-98B4-81CC3CC1F3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438400"/>
            <a:ext cx="44577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1">
                <a:solidFill>
                  <a:srgbClr val="C4A6A6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C4A6A6"/>
                </a:solidFill>
                <a:latin typeface="Aptos"/>
                <a:ea typeface="Aptos"/>
                <a:cs typeface="Aptos"/>
              </a:rPr>
              <a:t>IMC / Creative Agency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350" b="1">
                <a:solidFill>
                  <a:srgbClr val="C4A6A6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C4A6A6"/>
                </a:solidFill>
                <a:latin typeface="Aptos"/>
                <a:ea typeface="Aptos"/>
                <a:cs typeface="Aptos"/>
              </a:rPr>
              <a:t>整合／創意代理商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C105E43-C44D-435A-BBB5-A857A919F1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952750"/>
            <a:ext cx="4457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Campaign idea, account service, content, production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活動創意、客戶服務、內容與製作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75D0614-6D16-428D-BB20-BEDEFE6386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2305050"/>
            <a:ext cx="4953000" cy="12954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FAFAF8"/>
          </a:solidFill>
          <a:ln xmlns:a="http://schemas.openxmlformats.org/drawingml/2006/main" w="9525">
            <a:solidFill>
              <a:srgbClr val="D9D7D2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8D27260-047B-42E0-89BD-3BB546C521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438400"/>
            <a:ext cx="44577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1">
                <a:solidFill>
                  <a:srgbClr val="A8BFA0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A8BFA0"/>
                </a:solidFill>
                <a:latin typeface="Aptos"/>
                <a:ea typeface="Aptos"/>
                <a:cs typeface="Aptos"/>
              </a:rPr>
              <a:t>Media Agency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350" b="1">
                <a:solidFill>
                  <a:srgbClr val="A8BFA0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A8BFA0"/>
                </a:solidFill>
                <a:latin typeface="Aptos"/>
                <a:ea typeface="Aptos"/>
                <a:cs typeface="Aptos"/>
              </a:rPr>
              <a:t>媒體代理商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3F9B76C-FEC5-4839-998C-B5C3D7C70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952750"/>
            <a:ext cx="4457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Audience planning, buying, optimization, reporting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受眾規劃、採買、優化與報告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8E92B44-7AEA-49E1-A394-49B399464E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867150"/>
            <a:ext cx="4953000" cy="12954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FAFAF8"/>
          </a:solidFill>
          <a:ln xmlns:a="http://schemas.openxmlformats.org/drawingml/2006/main" w="9525">
            <a:solidFill>
              <a:srgbClr val="D9D7D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73DE942-4F1A-4390-846C-72C735D4F2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000500"/>
            <a:ext cx="44577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1">
                <a:solidFill>
                  <a:srgbClr val="A8C4D6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A8C4D6"/>
                </a:solidFill>
                <a:latin typeface="Aptos"/>
                <a:ea typeface="Aptos"/>
                <a:cs typeface="Aptos"/>
              </a:rPr>
              <a:t>PR / Communications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350" b="1">
                <a:solidFill>
                  <a:srgbClr val="A8C4D6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A8C4D6"/>
                </a:solidFill>
                <a:latin typeface="Aptos"/>
                <a:ea typeface="Aptos"/>
                <a:cs typeface="Aptos"/>
              </a:rPr>
              <a:t>公關／傳播公司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635B21B-4D90-4B43-BA97-4D6736419B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514850"/>
            <a:ext cx="4457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Media, issues, stakeholders, reputation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媒體、議題、利害關係人與聲譽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9983F82-5121-4083-85FC-D2372EE771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3867150"/>
            <a:ext cx="4953000" cy="12954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FAFAF8"/>
          </a:solidFill>
          <a:ln xmlns:a="http://schemas.openxmlformats.org/drawingml/2006/main" w="9525">
            <a:solidFill>
              <a:srgbClr val="D9D7D2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846D65C-FBFF-464A-B20B-0D00FB1CDB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000500"/>
            <a:ext cx="44577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1">
                <a:solidFill>
                  <a:srgbClr val="C9B8D9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C9B8D9"/>
                </a:solidFill>
                <a:latin typeface="Aptos"/>
                <a:ea typeface="Aptos"/>
                <a:cs typeface="Aptos"/>
              </a:rPr>
              <a:t>Specialist Shop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350" b="1">
                <a:solidFill>
                  <a:srgbClr val="C9B8D9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C9B8D9"/>
                </a:solidFill>
                <a:latin typeface="Aptos"/>
                <a:ea typeface="Aptos"/>
                <a:cs typeface="Aptos"/>
              </a:rPr>
              <a:t>專業型公司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DCA6E15-DAE7-40C1-8DB8-3778AA5263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514850"/>
            <a:ext cx="4457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Social, influencer, events, research, public affairs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社群、網紅、活動、研究與公共事務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D01DF61-975B-42B4-8FC4-35599748B8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353050"/>
            <a:ext cx="10287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200" b="1">
                <a:solidFill>
                  <a:srgbClr val="2B4C6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B4C6F"/>
                </a:solidFill>
                <a:latin typeface="Aptos"/>
                <a:ea typeface="Aptos"/>
                <a:cs typeface="Aptos"/>
              </a:rPr>
              <a:t>Your first environment shapes your habits more than your first title.</a:t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1200" b="1">
                <a:solidFill>
                  <a:srgbClr val="2B4C6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B4C6F"/>
                </a:solidFill>
                <a:latin typeface="Aptos"/>
                <a:ea typeface="Aptos"/>
                <a:cs typeface="Aptos"/>
              </a:rPr>
              <a:t>第一個環境養成的習慣，往往比第一個職稱更重要。</a:t>
            </a:r>
          </a:p>
        </p:txBody>
      </p:sp>
    </p:spTree>
    <p:extLst>
      <p:ext uri="{BB962C8B-B14F-4D97-AF65-F5344CB8AC3E}">
        <p14:creationId xmlns:p14="http://schemas.microsoft.com/office/powerpoint/2010/main" val="963196477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7F5F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1A7EA63-2668-4723-AE05-F22016CC1D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4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188356C-3D9F-44E6-9B3A-1E26478470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4198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825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NCCU GCIT · KAI TANG · 2026.10.12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1BD46AB-FC64-4B57-996A-04188E80C6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6391275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1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18096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8750AA0-D1B2-4640-9BED-3EAFC2CEC7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572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718096"/>
                </a:solidFill>
                <a:latin typeface="Aptos"/>
                <a:ea typeface="Aptos"/>
                <a:cs typeface="Aptos"/>
              </a:rPr>
              <a:t>ENTRY-LEVEL REALITY  ｜  新人的真實工作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4383605-CDE7-4C5D-8390-02B0759AE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857250"/>
            <a:ext cx="10744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3375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3375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Reliability comes before originality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FFF7243-9F68-4AD9-A2DC-378F6C42CA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524000"/>
            <a:ext cx="1057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>
                <a:solidFill>
                  <a:srgbClr val="2B4C6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B4C6F"/>
                </a:solidFill>
                <a:latin typeface="Aptos"/>
                <a:ea typeface="Aptos"/>
                <a:cs typeface="Aptos"/>
              </a:rPr>
              <a:t>可靠，會比原創更早被看見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E2DB9FD-2051-496D-B564-BEFEA645AF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628900"/>
            <a:ext cx="476250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0">
                <a:solidFill>
                  <a:srgbClr val="2B4C6F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2B4C6F"/>
                </a:solidFill>
                <a:latin typeface="Aptos"/>
                <a:ea typeface="Aptos"/>
                <a:cs typeface="Aptos"/>
              </a:rPr>
              <a:t>A junior is trusted when the team can safely build on their work.</a:t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1650" b="0">
                <a:solidFill>
                  <a:srgbClr val="2B4C6F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2B4C6F"/>
                </a:solidFill>
                <a:latin typeface="Aptos"/>
                <a:ea typeface="Aptos"/>
                <a:cs typeface="Aptos"/>
              </a:rPr>
              <a:t>團隊能放心接著使用你的成果，你就開始被信任。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2DC52F4-8D95-404C-B54D-F10B4D4E9C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2476500"/>
            <a:ext cx="28575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4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44B02E1-6F02-4077-BD28-C0FB17D24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514600"/>
            <a:ext cx="4762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425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01  Research accurately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425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研究準確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0DC1A2F-2E8D-4EB9-A375-8E68490850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238500"/>
            <a:ext cx="4762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425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02  Draft something usable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425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交出可用初稿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D2F97BA-6732-4A62-B0BA-74962D6549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962400"/>
            <a:ext cx="4762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425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03  Record decisions and follow up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425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記錄決策並跟進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C492A2C-EBB9-41ED-951C-75B2D9DFD5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4686300"/>
            <a:ext cx="4762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425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04  Check details before handoff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425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交接前檢查細節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888B34F-46FE-4BAB-A531-0D50053122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5410200"/>
            <a:ext cx="4762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425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05  Raise risks early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425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提早揭露風險</a:t>
            </a:r>
          </a:p>
        </p:txBody>
      </p:sp>
    </p:spTree>
    <p:extLst>
      <p:ext uri="{BB962C8B-B14F-4D97-AF65-F5344CB8AC3E}">
        <p14:creationId xmlns:p14="http://schemas.microsoft.com/office/powerpoint/2010/main" val="707536494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1A233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3C98DA6-8A4C-4246-9437-BA4C101D73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4198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825" b="0">
                <a:solidFill>
                  <a:srgbClr val="A8C4D6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A8C4D6"/>
                </a:solidFill>
                <a:latin typeface="Aptos"/>
                <a:ea typeface="Aptos"/>
                <a:cs typeface="Aptos"/>
              </a:rPr>
              <a:t>NCCU GCIT · KAI TANG · 2026.10.12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EFF194C-8432-4FDB-B35A-1242DCE81C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6391275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1">
                <a:solidFill>
                  <a:srgbClr val="A8C4D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A8C4D6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  <p:pic>
        <p:nvPicPr>
          <p:cNvPr id="1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f878d8b6aaa469d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FCE3F7F-55AE-4AFE-BBB3-9CF6A56E96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76300"/>
            <a:ext cx="2857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600" b="1">
                <a:solidFill>
                  <a:srgbClr val="D4A76A"/>
                </a:solidFill>
                <a:latin typeface="Aptos"/>
                <a:ea typeface="Aptos"/>
                <a:cs typeface="Aptos"/>
              </a:defRPr>
            </a:pPr>
            <a:r>
              <a:rPr sz="9600" b="1">
                <a:solidFill>
                  <a:srgbClr val="D4A76A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2E8BEC5-82CF-47E7-AC93-0AE29AB2A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1390650"/>
            <a:ext cx="7810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3600" b="1">
                <a:solidFill>
                  <a:srgbClr val="FAFAF8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FAFAF8"/>
                </a:solidFill>
                <a:latin typeface="Aptos"/>
                <a:ea typeface="Aptos"/>
                <a:cs typeface="Aptos"/>
              </a:rPr>
              <a:t>A brand is built by strategy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04B6308-E622-4475-B56E-4D6AF147EE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2152650"/>
            <a:ext cx="8001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250" b="1">
                <a:solidFill>
                  <a:srgbClr val="D4A76A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D4A76A"/>
                </a:solidFill>
                <a:latin typeface="Aptos"/>
                <a:ea typeface="Aptos"/>
                <a:cs typeface="Aptos"/>
              </a:rPr>
              <a:t>品牌是策略打造出來的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1401EE7-932C-4E4A-801A-EE3487E14F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2876550"/>
            <a:ext cx="80962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650" b="0">
                <a:solidFill>
                  <a:srgbClr val="A8C4D6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A8C4D6"/>
                </a:solidFill>
                <a:latin typeface="Aptos"/>
                <a:ea typeface="Aptos"/>
                <a:cs typeface="Aptos"/>
              </a:rPr>
              <a:t>Before choosing media, decide who matters, what you stand for, and what experience must prove it.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F01762B-C39B-41D4-B320-5E37BB04D3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3714750"/>
            <a:ext cx="80962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500" b="0">
                <a:solidFill>
                  <a:srgbClr val="FAFAF8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FAFAF8"/>
                </a:solidFill>
                <a:latin typeface="Aptos"/>
                <a:ea typeface="Aptos"/>
                <a:cs typeface="Aptos"/>
              </a:rPr>
              <a:t>先決定誰重要、品牌代表什麼、體驗如何證明，再選擇媒介。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C179E45-80F4-45EE-A020-EFC6F98A2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4198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825" b="0">
                <a:solidFill>
                  <a:srgbClr val="A8C4D6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A8C4D6"/>
                </a:solidFill>
                <a:latin typeface="Aptos"/>
                <a:ea typeface="Aptos"/>
                <a:cs typeface="Aptos"/>
              </a:rPr>
              <a:t>NCCU GCIT · KAI TANG · 2026.10.12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807B5F4-A699-473D-BDF4-4435C1C72E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6391275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1">
                <a:solidFill>
                  <a:srgbClr val="A8C4D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A8C4D6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482738462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7F5F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DCEA908-6692-44A3-8FA2-78B0CC35A4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4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808DF62-8051-41F9-8915-BCFDB36289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4198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825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NCCU GCIT · KAI TANG · 2026.10.12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C258FA3-781C-474F-9325-F29AF307B0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6391275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1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18096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6B81F23-CD24-4CCE-BE7D-C2365FCE51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572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718096"/>
                </a:solidFill>
                <a:latin typeface="Aptos"/>
                <a:ea typeface="Aptos"/>
                <a:cs typeface="Aptos"/>
              </a:rPr>
              <a:t>KAI’S IMC METAPHOR  ｜  凱爺的整合行銷比喻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D3845D4-9E86-4BB7-9BB1-1720E7274D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857250"/>
            <a:ext cx="10744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3375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3375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Integrated marketing is the work of a chef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5C61777-48A8-4FFB-A45D-84CD3FF45D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524000"/>
            <a:ext cx="1057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>
                <a:solidFill>
                  <a:srgbClr val="2B4C6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B4C6F"/>
                </a:solidFill>
                <a:latin typeface="Aptos"/>
                <a:ea typeface="Aptos"/>
                <a:cs typeface="Aptos"/>
              </a:rPr>
              <a:t>整合行銷，就是大廚的工作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A6EE8A7-CB35-455E-ACDA-99E5DBE62C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628900"/>
            <a:ext cx="476250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0">
                <a:solidFill>
                  <a:srgbClr val="2B4C6F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2B4C6F"/>
                </a:solidFill>
                <a:latin typeface="Aptos"/>
                <a:ea typeface="Aptos"/>
                <a:cs typeface="Aptos"/>
              </a:rPr>
              <a:t>Start with the diner and the dish. Then choose the ingredients—not the other way around.</a:t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1650" b="0">
                <a:solidFill>
                  <a:srgbClr val="2B4C6F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2B4C6F"/>
                </a:solidFill>
                <a:latin typeface="Aptos"/>
                <a:ea typeface="Aptos"/>
                <a:cs typeface="Aptos"/>
              </a:rPr>
              <a:t>先理解饕客與要做的菜，再挑選食材；不要反過來。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1A9E07C-0904-4B9C-AD8D-B39F576EF4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2476500"/>
            <a:ext cx="28575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4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8D8D8BD-742E-4BCA-885E-766B6C3F7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514600"/>
            <a:ext cx="4762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425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01  Brand objective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425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品牌目標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0767903-2E73-4475-8F21-0A72C4E09D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238500"/>
            <a:ext cx="4762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425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02  Life stage × situation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425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生命階段 × 情境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48EF594-8F38-4508-87F5-C4BEAC5A02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962400"/>
            <a:ext cx="4762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425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03  Core promise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425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核心承諾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0E02943-5362-4A77-B593-32F274C05C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4686300"/>
            <a:ext cx="4762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425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04  Best-fit media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425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最適媒介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A4D0FAC-50AF-4B16-B329-0E33B23ACC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5410200"/>
            <a:ext cx="4762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425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05  Synergy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425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綜效</a:t>
            </a:r>
          </a:p>
        </p:txBody>
      </p:sp>
    </p:spTree>
    <p:extLst>
      <p:ext uri="{BB962C8B-B14F-4D97-AF65-F5344CB8AC3E}">
        <p14:creationId xmlns:p14="http://schemas.microsoft.com/office/powerpoint/2010/main" val="731065402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7F5F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52A8539-F471-40E0-858D-46C3A04395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BFA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1CAD5A0-F20A-4441-A128-F53122C181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4198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825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NCCU GCIT · KAI TANG · 2026.10.12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788159F-6F98-43DD-8645-1D5471CEA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6391275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1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18096"/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3A5892B-D420-405F-9A42-7479459974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572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718096"/>
                </a:solidFill>
                <a:latin typeface="Aptos"/>
                <a:ea typeface="Aptos"/>
                <a:cs typeface="Aptos"/>
              </a:rPr>
              <a:t>THE BRAND NORTH STAR  ｜  品牌北極星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D742761-61B6-4B5C-826F-2F31B6C69A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857250"/>
            <a:ext cx="1074420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30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Strategy moves from human context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 sz="30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to market action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B1F0098-E39D-4761-ACCB-745A4D4FB3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885950"/>
            <a:ext cx="1057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>
                <a:solidFill>
                  <a:srgbClr val="2B4C6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B4C6F"/>
                </a:solidFill>
                <a:latin typeface="Aptos"/>
                <a:ea typeface="Aptos"/>
                <a:cs typeface="Aptos"/>
              </a:rPr>
              <a:t>策略從人的情境，一路走到市場行動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ABDBC91-ADC2-4637-8F0E-B829F20057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667000"/>
            <a:ext cx="419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>
                <a:solidFill>
                  <a:srgbClr val="C4A6A6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C4A6A6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8B625E2-DC8C-4C34-A357-25FD945F23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2857500"/>
            <a:ext cx="12763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7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3765711-F497-4EBD-BE30-1CAFAFC7E8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295650"/>
            <a:ext cx="1819275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Life stage × situation</a:t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生命階段 × 情境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233588C-8173-4DA7-9CB1-DC484764E2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2667000"/>
            <a:ext cx="419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>
                <a:solidFill>
                  <a:srgbClr val="A8BFA0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A8BFA0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558A080-6D51-40AF-911C-8298AF3184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2857500"/>
            <a:ext cx="12763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7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6B06A62-B66E-490D-B891-AB0FC92C3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3295650"/>
            <a:ext cx="1819275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New STP</a:t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New STP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36276B0-E64C-4F0B-86EF-84D246FE10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8700" y="2667000"/>
            <a:ext cx="419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>
                <a:solidFill>
                  <a:srgbClr val="C4A6A6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C4A6A6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56ABE7A-4296-4433-99A0-A38FA15EAB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2857500"/>
            <a:ext cx="12763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7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7198EE9-37D4-4699-BB32-000A5B5560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8700" y="3295650"/>
            <a:ext cx="1819275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360° positioning</a:t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360 品牌定位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CF3859B-6EF5-43FD-BAF6-DD0761268B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2667000"/>
            <a:ext cx="419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>
                <a:solidFill>
                  <a:srgbClr val="A8BFA0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A8BFA0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AA0E6A9-0C67-48E1-A601-0A297E0B74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7600" y="2857500"/>
            <a:ext cx="12763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7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1FAC05E-23C7-4796-B413-1C297A889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3295650"/>
            <a:ext cx="1819275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10-stage experience</a:t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體驗設計十大階段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D5A7911-650B-4049-AD3F-76364C03CA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2667000"/>
            <a:ext cx="419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>
                <a:solidFill>
                  <a:srgbClr val="C4A6A6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C4A6A6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6DF64BF-3520-4EAA-AEC6-965E7CDCDE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2857500"/>
            <a:ext cx="12763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7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1012201-24FB-42AB-B175-0D64B2582C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3295650"/>
            <a:ext cx="1819275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Annual marketing calendar</a:t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年度行銷行事曆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D9FCB4F-D0AC-4984-8D52-1CEB32E0F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857750"/>
            <a:ext cx="94297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275" b="1">
                <a:solidFill>
                  <a:srgbClr val="2B4C6F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2B4C6F"/>
                </a:solidFill>
                <a:latin typeface="Aptos"/>
                <a:ea typeface="Aptos"/>
                <a:cs typeface="Aptos"/>
              </a:rPr>
              <a:t>A media plan is downstream of brand positioning—not a substitute for it.</a:t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1275" b="1">
                <a:solidFill>
                  <a:srgbClr val="2B4C6F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2B4C6F"/>
                </a:solidFill>
                <a:latin typeface="Aptos"/>
                <a:ea typeface="Aptos"/>
                <a:cs typeface="Aptos"/>
              </a:rPr>
              <a:t>媒介規劃位於品牌定位下游，不能取代品牌定位。</a:t>
            </a:r>
          </a:p>
        </p:txBody>
      </p:sp>
    </p:spTree>
    <p:extLst>
      <p:ext uri="{BB962C8B-B14F-4D97-AF65-F5344CB8AC3E}">
        <p14:creationId xmlns:p14="http://schemas.microsoft.com/office/powerpoint/2010/main" val="1775352508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7F5F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5D7BA4B-2A09-4E35-9253-C36F7C2211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4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1E04CCB-F403-4DCB-AC73-D43C4975FB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4198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825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NCCU GCIT · KAI TANG · 2026.10.12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CFAA1F3-310F-44C9-B4DE-F2071116D1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6391275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1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18096"/>
                </a:solidFill>
                <a:latin typeface="Aptos"/>
                <a:ea typeface="Aptos"/>
                <a:cs typeface="Aptos"/>
              </a:rPr>
              <a:t>15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EDA3EC1-99F3-458D-B384-1E980CC6D5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572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718096"/>
                </a:solidFill>
                <a:latin typeface="Aptos"/>
                <a:ea typeface="Aptos"/>
                <a:cs typeface="Aptos"/>
              </a:rPr>
              <a:t>FOUR DECISIONS BEFORE MEDIA  ｜  選媒介前的四個決策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0FB2F09-060B-4427-928E-74C4A5DB0E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857250"/>
            <a:ext cx="10744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3375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3375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Make four decisions before choosing a media mix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ABB96A6-8EFD-484C-822B-3F189302DA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524000"/>
            <a:ext cx="1057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>
                <a:solidFill>
                  <a:srgbClr val="2B4C6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B4C6F"/>
                </a:solidFill>
                <a:latin typeface="Aptos"/>
                <a:ea typeface="Aptos"/>
                <a:cs typeface="Aptos"/>
              </a:rPr>
              <a:t>先做四個決策，再選擇媒介組合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B9C541E-1D2F-46DA-B90C-DBAF53E48E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305050"/>
            <a:ext cx="4953000" cy="12954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FAFAF8"/>
          </a:solidFill>
          <a:ln xmlns:a="http://schemas.openxmlformats.org/drawingml/2006/main" w="9525">
            <a:solidFill>
              <a:srgbClr val="D9D7D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AE92AE0-30A3-4379-81F9-D20B9D8A1B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438400"/>
            <a:ext cx="44577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1">
                <a:solidFill>
                  <a:srgbClr val="C4A6A6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C4A6A6"/>
                </a:solidFill>
                <a:latin typeface="Aptos"/>
                <a:ea typeface="Aptos"/>
                <a:cs typeface="Aptos"/>
              </a:rPr>
              <a:t>Human context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350" b="1">
                <a:solidFill>
                  <a:srgbClr val="C4A6A6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C4A6A6"/>
                </a:solidFill>
                <a:latin typeface="Aptos"/>
                <a:ea typeface="Aptos"/>
                <a:cs typeface="Aptos"/>
              </a:rPr>
              <a:t>人的情境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4B0C52B-4AB1-4BA8-B9AC-1FCA1F08FE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952750"/>
            <a:ext cx="4457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Which life stage and situation activates demand?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哪個生命階段與情境會啟動需求？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F030A13-B17F-4F4D-87EC-81D6841DE9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2305050"/>
            <a:ext cx="4953000" cy="12954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FAFAF8"/>
          </a:solidFill>
          <a:ln xmlns:a="http://schemas.openxmlformats.org/drawingml/2006/main" w="9525">
            <a:solidFill>
              <a:srgbClr val="D9D7D2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9901022-4E5E-4436-9EBA-EBBB409F0F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438400"/>
            <a:ext cx="44577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1">
                <a:solidFill>
                  <a:srgbClr val="A8BFA0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A8BFA0"/>
                </a:solidFill>
                <a:latin typeface="Aptos"/>
                <a:ea typeface="Aptos"/>
                <a:cs typeface="Aptos"/>
              </a:rPr>
              <a:t>Brand position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350" b="1">
                <a:solidFill>
                  <a:srgbClr val="A8BFA0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A8BFA0"/>
                </a:solidFill>
                <a:latin typeface="Aptos"/>
                <a:ea typeface="Aptos"/>
                <a:cs typeface="Aptos"/>
              </a:rPr>
              <a:t>品牌定位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68CE4C8-F475-4723-A489-B22758EEFC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952750"/>
            <a:ext cx="4457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What promise and difference should be remembered?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要讓人記住哪個承諾與差異？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914F400-479D-4F96-8C16-ACF880DE26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867150"/>
            <a:ext cx="4953000" cy="12954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FAFAF8"/>
          </a:solidFill>
          <a:ln xmlns:a="http://schemas.openxmlformats.org/drawingml/2006/main" w="9525">
            <a:solidFill>
              <a:srgbClr val="D9D7D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6FF0A5E-426C-470C-831A-A5728E871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000500"/>
            <a:ext cx="44577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1">
                <a:solidFill>
                  <a:srgbClr val="A8C4D6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A8C4D6"/>
                </a:solidFill>
                <a:latin typeface="Aptos"/>
                <a:ea typeface="Aptos"/>
                <a:cs typeface="Aptos"/>
              </a:rPr>
              <a:t>Experience proof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350" b="1">
                <a:solidFill>
                  <a:srgbClr val="A8C4D6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A8C4D6"/>
                </a:solidFill>
                <a:latin typeface="Aptos"/>
                <a:ea typeface="Aptos"/>
                <a:cs typeface="Aptos"/>
              </a:rPr>
              <a:t>體驗證據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69E266A-9A8C-4532-B068-3D540D26D2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514850"/>
            <a:ext cx="4457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Where must the audience feel the promise is true?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在哪個接觸點，受眾必須感到承諾是真的？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B03252F-99A8-4024-AA85-D927626505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3867150"/>
            <a:ext cx="4953000" cy="12954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FAFAF8"/>
          </a:solidFill>
          <a:ln xmlns:a="http://schemas.openxmlformats.org/drawingml/2006/main" w="9525">
            <a:solidFill>
              <a:srgbClr val="D9D7D2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3B701C2-1A40-4D3B-A97D-036502AA56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000500"/>
            <a:ext cx="44577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1">
                <a:solidFill>
                  <a:srgbClr val="C9B8D9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C9B8D9"/>
                </a:solidFill>
                <a:latin typeface="Aptos"/>
                <a:ea typeface="Aptos"/>
                <a:cs typeface="Aptos"/>
              </a:rPr>
              <a:t>Market timing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350" b="1">
                <a:solidFill>
                  <a:srgbClr val="C9B8D9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C9B8D9"/>
                </a:solidFill>
                <a:latin typeface="Aptos"/>
                <a:ea typeface="Aptos"/>
                <a:cs typeface="Aptos"/>
              </a:rPr>
              <a:t>市場時機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ACFCE80-F550-40D0-B485-CED8B919FB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514850"/>
            <a:ext cx="4457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When should the story enter the annual calendar?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這個故事何時進入年度行銷行事曆？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5279401-488C-4D02-873D-C5D3FA2523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353050"/>
            <a:ext cx="10287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200" b="1">
                <a:solidFill>
                  <a:srgbClr val="2B4C6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B4C6F"/>
                </a:solidFill>
                <a:latin typeface="Aptos"/>
                <a:ea typeface="Aptos"/>
                <a:cs typeface="Aptos"/>
              </a:rPr>
              <a:t>Choose media after the strategy is clear—not because a platform is fashionable.</a:t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1200" b="1">
                <a:solidFill>
                  <a:srgbClr val="2B4C6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B4C6F"/>
                </a:solidFill>
                <a:latin typeface="Aptos"/>
                <a:ea typeface="Aptos"/>
                <a:cs typeface="Aptos"/>
              </a:rPr>
              <a:t>策略清楚後再選媒介，不要因為平台流行就使用。</a:t>
            </a:r>
          </a:p>
        </p:txBody>
      </p:sp>
    </p:spTree>
    <p:extLst>
      <p:ext uri="{BB962C8B-B14F-4D97-AF65-F5344CB8AC3E}">
        <p14:creationId xmlns:p14="http://schemas.microsoft.com/office/powerpoint/2010/main" val="767128543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7F5F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F6A89CB-E285-46D2-AA5D-F2806FE8E5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BFA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25DD7BA-5CC2-4F58-963E-D44C9A266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4198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825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NCCU GCIT · KAI TANG · 2026.10.12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B767A50-0128-4B08-B1C7-9F43AEFA8A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6391275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1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18096"/>
                </a:solidFill>
                <a:latin typeface="Aptos"/>
                <a:ea typeface="Aptos"/>
                <a:cs typeface="Aptos"/>
              </a:rPr>
              <a:t>16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8F881F7-EF5A-401A-89B5-492F81564B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572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718096"/>
                </a:solidFill>
                <a:latin typeface="Aptos"/>
                <a:ea typeface="Aptos"/>
                <a:cs typeface="Aptos"/>
              </a:rPr>
              <a:t>MEDIA FIT  ｜  媒介配適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51F1EF1-56AF-4F21-BEA9-4065216E0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857250"/>
            <a:ext cx="10744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3375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3375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Each medium earns its place by doing a distinct job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B925247-3606-456B-BAE0-704CBEA0DD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524000"/>
            <a:ext cx="1057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>
                <a:solidFill>
                  <a:srgbClr val="2B4C6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B4C6F"/>
                </a:solidFill>
                <a:latin typeface="Aptos"/>
                <a:ea typeface="Aptos"/>
                <a:cs typeface="Aptos"/>
              </a:rPr>
              <a:t>每一種媒介，都要靠獨特任務贏得位置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2476214-C131-473F-885D-093F3B3648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76500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4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0EC0D2D-5C91-4D87-9994-83AE47484E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581275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125" b="1">
                <a:solidFill>
                  <a:srgbClr val="FAFAF8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AFAF8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7E67761-59FF-44B2-9CCA-0C4A6A0ADE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505075"/>
            <a:ext cx="1333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Advertising: scale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廣告：規模放大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4679619-42B3-4DB2-AF9A-F28B79CF60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2476500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4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92B87C1-9323-402A-B830-584B4E5ED0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2581275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125" b="1">
                <a:solidFill>
                  <a:srgbClr val="FAFAF8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AFAF8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F67F477-E5A7-43C8-BCB7-1FAAD955E9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2505075"/>
            <a:ext cx="1333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PR: credible recognition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公關：可信認知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90B5C69-8F59-4AF3-9E39-59E53C4380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2476500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4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F99DEE9-9334-4B51-9A86-65AB0596EB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2581275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125" b="1">
                <a:solidFill>
                  <a:srgbClr val="FAFAF8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AFAF8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E1203BE-7E80-4B3F-BDA5-EA01FDE154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1150" y="2505075"/>
            <a:ext cx="1333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Creators: borrowed trust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創作者：借力信任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19AF204-043A-491D-982A-4BF81AFED0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2476500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4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7A563CC-CD80-4471-B0A6-6DC890026C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2581275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125" b="1">
                <a:solidFill>
                  <a:srgbClr val="FAFAF8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AFAF8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5E7AE61-0D00-4ABA-ABF9-EB6FDB6038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2505075"/>
            <a:ext cx="1333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Events: lived experience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活動：親身體驗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6013B88-A715-486B-B350-CFB08FF6E4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2476500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4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500D032-518A-47CC-A1F8-34509D71F8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2581275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125" b="1">
                <a:solidFill>
                  <a:srgbClr val="FAFAF8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AFAF8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01826A5-0BDC-4D91-9E9D-D200546706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7850" y="2505075"/>
            <a:ext cx="1333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Owned service: delivery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自有服務：承諾兌現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0FE4E1D-A960-4925-825E-F4213B09D4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334000"/>
            <a:ext cx="10096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00" b="1">
                <a:solidFill>
                  <a:srgbClr val="2B4C6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B4C6F"/>
                </a:solidFill>
                <a:latin typeface="Aptos"/>
                <a:ea typeface="Aptos"/>
                <a:cs typeface="Aptos"/>
              </a:rPr>
              <a:t>Synergy comes from fit, sequence, and reinforcement—not using every medium.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200" b="1">
                <a:solidFill>
                  <a:srgbClr val="2B4C6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B4C6F"/>
                </a:solidFill>
                <a:latin typeface="Aptos"/>
                <a:ea typeface="Aptos"/>
                <a:cs typeface="Aptos"/>
              </a:rPr>
              <a:t>綜效來自配適、順序與彼此強化，不是每一種媒介都用。</a:t>
            </a:r>
          </a:p>
        </p:txBody>
      </p:sp>
    </p:spTree>
    <p:extLst>
      <p:ext uri="{BB962C8B-B14F-4D97-AF65-F5344CB8AC3E}">
        <p14:creationId xmlns:p14="http://schemas.microsoft.com/office/powerpoint/2010/main" val="775050078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7F5F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9AAA80D-8FCC-4783-A75E-B7F430E6C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4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86CEB18-BC1F-4931-99C9-0CDE50C985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4198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825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NCCU GCIT · KAI TANG · 2026.10.12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E323799-B231-4313-B25C-70F1260B5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6391275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1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18096"/>
                </a:solidFill>
                <a:latin typeface="Aptos"/>
                <a:ea typeface="Aptos"/>
                <a:cs typeface="Aptos"/>
              </a:rPr>
              <a:t>17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66A1F3D-19F1-4572-8EBB-E6202C28DB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572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718096"/>
                </a:solidFill>
                <a:latin typeface="Aptos"/>
                <a:ea typeface="Aptos"/>
                <a:cs typeface="Aptos"/>
              </a:rPr>
              <a:t>MEDIA &amp; PUBLIC RELATIONS  ｜  媒體與公共關係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964D762-A9E4-45B8-AD8C-873073BC9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857250"/>
            <a:ext cx="10744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3375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3375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PR is an amplifier—and a firewall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D81F384-C351-4CEA-A245-5525C86526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524000"/>
            <a:ext cx="1057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>
                <a:solidFill>
                  <a:srgbClr val="2B4C6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B4C6F"/>
                </a:solidFill>
                <a:latin typeface="Aptos"/>
                <a:ea typeface="Aptos"/>
                <a:cs typeface="Aptos"/>
              </a:rPr>
              <a:t>公關是放大器，也是防火牆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5EC869D-51F5-4884-9125-B0C5672F80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628900"/>
            <a:ext cx="476250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0">
                <a:solidFill>
                  <a:srgbClr val="2B4C6F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2B4C6F"/>
                </a:solidFill>
                <a:latin typeface="Aptos"/>
                <a:ea typeface="Aptos"/>
                <a:cs typeface="Aptos"/>
              </a:rPr>
              <a:t>In good times, PR amplifies brand value. When risk rises, it protects stakeholder relationships and decision space.</a:t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1650" b="0">
                <a:solidFill>
                  <a:srgbClr val="2B4C6F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2B4C6F"/>
                </a:solidFill>
                <a:latin typeface="Aptos"/>
                <a:ea typeface="Aptos"/>
                <a:cs typeface="Aptos"/>
              </a:rPr>
              <a:t>順境時放大品牌價值；風險升高時，保護利害關係與決策空間。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D1B7D2A-3F26-4924-BB5C-67C9CB4414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2476500"/>
            <a:ext cx="28575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4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310E245-32D7-497B-A160-570DD4B69A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514600"/>
            <a:ext cx="4762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425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01  Employees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425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公司同仁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DDFAF73-8613-43D7-8A37-CA3DA6FAC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238500"/>
            <a:ext cx="4762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425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02  Partners and suppliers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425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合作夥伴與供應商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B1588CE-91A0-4081-965E-1331B7C119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962400"/>
            <a:ext cx="4762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425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03  Customers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425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消費者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80A2C69-BAFD-48B0-9C8A-BFD989B35B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4686300"/>
            <a:ext cx="4762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425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04  Government and NGOs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425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政府與非營利組織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277AF71-0CBF-4F95-B9A0-794B52482F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5410200"/>
            <a:ext cx="4762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425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05  Media and investors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425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媒體與投資人</a:t>
            </a:r>
          </a:p>
        </p:txBody>
      </p:sp>
    </p:spTree>
    <p:extLst>
      <p:ext uri="{BB962C8B-B14F-4D97-AF65-F5344CB8AC3E}">
        <p14:creationId xmlns:p14="http://schemas.microsoft.com/office/powerpoint/2010/main" val="739344725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7F5F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49FF9CD-7528-41FC-B9E4-D324B4582E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BFA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8525078-0508-498C-BF9E-56D6AE9171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4198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825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NCCU GCIT · KAI TANG · 2026.10.12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B851994-5328-4DA4-A698-7D2DE6052D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6391275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1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18096"/>
                </a:solidFill>
                <a:latin typeface="Aptos"/>
                <a:ea typeface="Aptos"/>
                <a:cs typeface="Aptos"/>
              </a:rPr>
              <a:t>18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BC7FE3F-6491-4A58-B568-70D331C4E4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572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718096"/>
                </a:solidFill>
                <a:latin typeface="Aptos"/>
                <a:ea typeface="Aptos"/>
                <a:cs typeface="Aptos"/>
              </a:rPr>
              <a:t>NEWS JUDGMENT  ｜  新聞判斷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5A42CB3-3FC2-4D87-8FF5-070B50FFE0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857250"/>
            <a:ext cx="10744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3375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3375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Earned media starts with public meaning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AF937B0-6F63-4A9D-B6DF-28F87014E2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524000"/>
            <a:ext cx="1057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>
                <a:solidFill>
                  <a:srgbClr val="2B4C6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B4C6F"/>
                </a:solidFill>
                <a:latin typeface="Aptos"/>
                <a:ea typeface="Aptos"/>
                <a:cs typeface="Aptos"/>
              </a:rPr>
              <a:t>媒體報導從公共意義開始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E4810E4-5380-41D9-96C9-E19798D31F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324100"/>
            <a:ext cx="9906000" cy="590550"/>
          </a:xfrm>
          <a:prstGeom xmlns:a="http://schemas.openxmlformats.org/drawingml/2006/main" prst="roundRect">
            <a:avLst>
              <a:gd name="adj" fmla="val 16129"/>
            </a:avLst>
          </a:prstGeom>
          <a:solidFill xmlns:a="http://schemas.openxmlformats.org/drawingml/2006/main">
            <a:srgbClr val="ECE9E3"/>
          </a:solidFill>
          <a:ln xmlns:a="http://schemas.openxmlformats.org/drawingml/2006/main" w="9525">
            <a:solidFill>
              <a:srgbClr val="D9D7D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81945B1-0423-43E7-908E-8B73344CA9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400300"/>
            <a:ext cx="9239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275" b="0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2D3748"/>
                </a:solidFill>
                <a:latin typeface="Aptos"/>
                <a:ea typeface="Aptos"/>
                <a:cs typeface="Aptos"/>
              </a:rPr>
              <a:t>Public relevance</a:t>
            </a:r>
          </a:p>
          <a:p xmlns:a="http://schemas.openxmlformats.org/drawingml/2006/main">
            <a:pPr algn="l">
              <a:lnSpc>
                <a:spcPct val="103000"/>
              </a:lnSpc>
              <a:buNone/>
              <a:defRPr sz="1275" b="0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2D3748"/>
                </a:solidFill>
                <a:latin typeface="Aptos"/>
                <a:ea typeface="Aptos"/>
                <a:cs typeface="Aptos"/>
              </a:rPr>
              <a:t>公共相關性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C02359D-C29F-4064-9773-E6EA22F832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009900"/>
            <a:ext cx="9525000" cy="590550"/>
          </a:xfrm>
          <a:prstGeom xmlns:a="http://schemas.openxmlformats.org/drawingml/2006/main" prst="roundRect">
            <a:avLst>
              <a:gd name="adj" fmla="val 16129"/>
            </a:avLst>
          </a:prstGeom>
          <a:solidFill xmlns:a="http://schemas.openxmlformats.org/drawingml/2006/main">
            <a:srgbClr val="FAFAF8"/>
          </a:solidFill>
          <a:ln xmlns:a="http://schemas.openxmlformats.org/drawingml/2006/main" w="9525">
            <a:solidFill>
              <a:srgbClr val="D9D7D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668B9AD-4F80-49FB-964E-BB3AED300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086100"/>
            <a:ext cx="8858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275" b="0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2D3748"/>
                </a:solidFill>
                <a:latin typeface="Aptos"/>
                <a:ea typeface="Aptos"/>
                <a:cs typeface="Aptos"/>
              </a:rPr>
              <a:t>Change or conflict</a:t>
            </a:r>
          </a:p>
          <a:p xmlns:a="http://schemas.openxmlformats.org/drawingml/2006/main">
            <a:pPr algn="l">
              <a:lnSpc>
                <a:spcPct val="103000"/>
              </a:lnSpc>
              <a:buNone/>
              <a:defRPr sz="1275" b="0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2D3748"/>
                </a:solidFill>
                <a:latin typeface="Aptos"/>
                <a:ea typeface="Aptos"/>
                <a:cs typeface="Aptos"/>
              </a:rPr>
              <a:t>改變或衝突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669CAF0-2E82-4A20-9EF1-C763BD2C91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695700"/>
            <a:ext cx="9144000" cy="590550"/>
          </a:xfrm>
          <a:prstGeom xmlns:a="http://schemas.openxmlformats.org/drawingml/2006/main" prst="roundRect">
            <a:avLst>
              <a:gd name="adj" fmla="val 16129"/>
            </a:avLst>
          </a:prstGeom>
          <a:solidFill xmlns:a="http://schemas.openxmlformats.org/drawingml/2006/main">
            <a:srgbClr val="ECE9E3"/>
          </a:solidFill>
          <a:ln xmlns:a="http://schemas.openxmlformats.org/drawingml/2006/main" w="9525">
            <a:solidFill>
              <a:srgbClr val="D9D7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C031B3B-FF95-4E68-B83F-1FAE7A4DE7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3771900"/>
            <a:ext cx="8477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275" b="0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2D3748"/>
                </a:solidFill>
                <a:latin typeface="Aptos"/>
                <a:ea typeface="Aptos"/>
                <a:cs typeface="Aptos"/>
              </a:rPr>
              <a:t>Verifiable evidence</a:t>
            </a:r>
          </a:p>
          <a:p xmlns:a="http://schemas.openxmlformats.org/drawingml/2006/main">
            <a:pPr algn="l">
              <a:lnSpc>
                <a:spcPct val="103000"/>
              </a:lnSpc>
              <a:buNone/>
              <a:defRPr sz="1275" b="0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2D3748"/>
                </a:solidFill>
                <a:latin typeface="Aptos"/>
                <a:ea typeface="Aptos"/>
                <a:cs typeface="Aptos"/>
              </a:rPr>
              <a:t>可查證證據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28000E5-A2D3-4C55-96CB-E7F7E166BD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4381500"/>
            <a:ext cx="8763000" cy="590550"/>
          </a:xfrm>
          <a:prstGeom xmlns:a="http://schemas.openxmlformats.org/drawingml/2006/main" prst="roundRect">
            <a:avLst>
              <a:gd name="adj" fmla="val 16129"/>
            </a:avLst>
          </a:prstGeom>
          <a:solidFill xmlns:a="http://schemas.openxmlformats.org/drawingml/2006/main">
            <a:srgbClr val="FAFAF8"/>
          </a:solidFill>
          <a:ln xmlns:a="http://schemas.openxmlformats.org/drawingml/2006/main" w="9525">
            <a:solidFill>
              <a:srgbClr val="D9D7D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29E490C-D1F4-4855-8FCA-60812C40D2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90700" y="4457700"/>
            <a:ext cx="809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275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A human consequence</a:t>
            </a:r>
          </a:p>
          <a:p xmlns:a="http://schemas.openxmlformats.org/drawingml/2006/main">
            <a:pPr algn="l">
              <a:lnSpc>
                <a:spcPct val="103000"/>
              </a:lnSpc>
              <a:buNone/>
              <a:defRPr sz="1275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人的後果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C88B575-65A1-48BC-9625-9D109D8253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5276850"/>
            <a:ext cx="10096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200" b="1">
                <a:solidFill>
                  <a:srgbClr val="2B4C6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B4C6F"/>
                </a:solidFill>
                <a:latin typeface="Aptos"/>
                <a:ea typeface="Aptos"/>
                <a:cs typeface="Aptos"/>
              </a:rPr>
              <a:t>If removing the brand name leaves no story, you probably have an advertisement—not news.</a:t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1200" b="1">
                <a:solidFill>
                  <a:srgbClr val="2B4C6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B4C6F"/>
                </a:solidFill>
                <a:latin typeface="Aptos"/>
                <a:ea typeface="Aptos"/>
                <a:cs typeface="Aptos"/>
              </a:rPr>
              <a:t>拿掉品牌名後若沒有故事，你手上的可能是廣告，不是新聞。</a:t>
            </a:r>
          </a:p>
        </p:txBody>
      </p:sp>
    </p:spTree>
    <p:extLst>
      <p:ext uri="{BB962C8B-B14F-4D97-AF65-F5344CB8AC3E}">
        <p14:creationId xmlns:p14="http://schemas.microsoft.com/office/powerpoint/2010/main" val="1706871758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7F5F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BB69CF3-6388-4006-A6B7-AA68527FB6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4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192CC3A-0E4E-4DD5-8D6B-3B40CC0FA0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4198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825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NCCU GCIT · KAI TANG · 2026.10.12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D527A24-0DF5-4970-9B9B-B3FE219511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6391275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1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18096"/>
                </a:solidFill>
                <a:latin typeface="Aptos"/>
                <a:ea typeface="Aptos"/>
                <a:cs typeface="Aptos"/>
              </a:rPr>
              <a:t>19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3C4DB75-8BEE-4527-A84B-9D8AA9FC2B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572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718096"/>
                </a:solidFill>
                <a:latin typeface="Aptos"/>
                <a:ea typeface="Aptos"/>
                <a:cs typeface="Aptos"/>
              </a:rPr>
              <a:t>KAI’S CHEF TEST  ｜  凱爺的大廚測試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6A7E186-16DA-4371-9578-D4684454B3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857250"/>
            <a:ext cx="10744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3375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3375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Build a media mix without using every medium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F40FF4C-C8AB-4A3D-8810-B69DBA96A9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524000"/>
            <a:ext cx="1057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>
                <a:solidFill>
                  <a:srgbClr val="2B4C6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B4C6F"/>
                </a:solidFill>
                <a:latin typeface="Aptos"/>
                <a:ea typeface="Aptos"/>
                <a:cs typeface="Aptos"/>
              </a:rPr>
              <a:t>不用完所有媒介，也能做出整合行銷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3D944D7-606B-4008-97A8-0D5E6EC6CB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247900"/>
            <a:ext cx="10858500" cy="3333750"/>
          </a:xfrm>
          <a:prstGeom xmlns:a="http://schemas.openxmlformats.org/drawingml/2006/main" prst="roundRect">
            <a:avLst>
              <a:gd name="adj" fmla="val 5143"/>
            </a:avLst>
          </a:prstGeom>
          <a:solidFill xmlns:a="http://schemas.openxmlformats.org/drawingml/2006/main">
            <a:srgbClr val="FAFAF8"/>
          </a:solidFill>
          <a:ln xmlns:a="http://schemas.openxmlformats.org/drawingml/2006/main" w="9525">
            <a:solidFill>
              <a:srgbClr val="D9D7D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435E19D-A7FB-49B4-82D7-5FBFDE29D0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45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>
                <a:solidFill>
                  <a:srgbClr val="C4A6A6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C4A6A6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D974FC8-C4EA-456C-BBF5-98135AE373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2609850"/>
            <a:ext cx="433387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What business result must change?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35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哪個商業結果必須改變？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5303BB0-EFE3-4715-94A0-BF8E5249F6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2675" y="2609850"/>
            <a:ext cx="45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>
                <a:solidFill>
                  <a:srgbClr val="A8BFA0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A8BFA0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B2AB9D4-857E-4B84-9D6C-FB3EF35005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53225" y="2609850"/>
            <a:ext cx="433387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Which life stage × situation matters?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35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哪個生命階段 × 情境最重要？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5FE8BD0-277E-4A8C-9824-47D2FEB58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943350"/>
            <a:ext cx="45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>
                <a:solidFill>
                  <a:srgbClr val="C4A6A6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C4A6A6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AEDC4F1-5723-414D-9F9C-B9A088FA2D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3943350"/>
            <a:ext cx="433387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What promise must be remembered?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35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要讓受眾記住什麼承諾？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02295EE-86C2-43DB-A791-2DC2ED6505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2675" y="3943350"/>
            <a:ext cx="45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>
                <a:solidFill>
                  <a:srgbClr val="A8BFA0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A8BFA0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C262B3E-3ABB-423F-9441-B2E04A5FC1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53225" y="3943350"/>
            <a:ext cx="433387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Which three media jobs create synergy?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35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哪三種媒介任務能創造綜效？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85D6896-D94C-421E-882E-CD624CA7F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5105400"/>
            <a:ext cx="9239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125" b="1">
                <a:solidFill>
                  <a:srgbClr val="2B4C6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2B4C6F"/>
                </a:solidFill>
                <a:latin typeface="Aptos"/>
                <a:ea typeface="Aptos"/>
                <a:cs typeface="Aptos"/>
              </a:rPr>
              <a:t>Name the job of each medium. Remove anything that has no job.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125" b="1">
                <a:solidFill>
                  <a:srgbClr val="2B4C6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2B4C6F"/>
                </a:solidFill>
                <a:latin typeface="Aptos"/>
                <a:ea typeface="Aptos"/>
                <a:cs typeface="Aptos"/>
              </a:rPr>
              <a:t>說出每個媒介的任務；沒有任務的媒介就拿掉。</a:t>
            </a:r>
          </a:p>
        </p:txBody>
      </p:sp>
    </p:spTree>
    <p:extLst>
      <p:ext uri="{BB962C8B-B14F-4D97-AF65-F5344CB8AC3E}">
        <p14:creationId xmlns:p14="http://schemas.microsoft.com/office/powerpoint/2010/main" val="1003068900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5F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772C77B4-908B-4DF2-8653-7E4AAF6F4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BFA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A6DAFF9-6FF4-4AAB-A715-0333923091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4198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825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NCCU GCIT · KAI TANG · 2026.10.12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FEB22F2-341C-439C-B428-15DD70854F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6391275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1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18096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4D8BB5B-ADF4-4D35-8B92-55647578F0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572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718096"/>
                </a:solidFill>
                <a:latin typeface="Aptos"/>
                <a:ea typeface="Aptos"/>
                <a:cs typeface="Aptos"/>
              </a:rPr>
              <a:t>ABOUT THE SPEAKER  ｜  講者自我介紹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B7126FE-E0A0-46D7-9C8E-20E5FF0273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914400"/>
            <a:ext cx="6667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24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24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Kai Tang builds strategy, ventures, and trust assets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B81AFA7-343A-4177-ACB3-682BA260A6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657350"/>
            <a:ext cx="6762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725" b="1">
                <a:solidFill>
                  <a:srgbClr val="2B4C6F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2B4C6F"/>
                </a:solidFill>
                <a:latin typeface="Aptos"/>
                <a:ea typeface="Aptos"/>
                <a:cs typeface="Aptos"/>
              </a:rPr>
              <a:t>唐源駿 凱爺：策略顧問、創業者、媒體發行人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7B0E577-AAA6-47F8-BE96-45AE7CE53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324100"/>
            <a:ext cx="571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4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89CBF4E-A445-4D72-AF7C-2EBBED4DBA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305050"/>
            <a:ext cx="619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Heuristic Integrated Marketing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1125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捷思整合行銷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413FB9A-D555-4F7C-919F-E9B5BF6683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647950"/>
            <a:ext cx="619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38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938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Founder · Brand strategy, IMC, media relations, and crisis counsel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938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938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創辦人｜品牌策略、整合行銷、媒體公關與危機顧問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79002D3-66CF-4024-8BA4-3B755080EC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067050"/>
            <a:ext cx="571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BFA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E81FF1B-4DFB-4836-BC4D-E72A0737BB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048000"/>
            <a:ext cx="619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Benyi Technology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1125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本一科技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A412DA3-FFE0-439C-910F-3050D373E3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390900"/>
            <a:ext cx="619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38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938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Co-founder · Human-centered AI healthcare products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938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938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共同創辦人｜以人為本的 AI 醫療產品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80B765F-AD95-4BAF-BDF4-5D4166592A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810000"/>
            <a:ext cx="571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C4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A030172-6D52-4125-82BE-116EAD072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790950"/>
            <a:ext cx="619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Persona Media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1125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人物誌 Persona Media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77F535C-A926-4B45-8E93-72E7C8B8DB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133850"/>
            <a:ext cx="619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38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938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Publisher · Profiles, public-interest stories, and knowledge preservation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938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938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發行人｜人物專訪、公共議題與知識保存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E546202-C083-43D6-B997-0DE6E14A60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552950"/>
            <a:ext cx="571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B8D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CA7C599-0FFF-47E5-A1C8-F9DC571F00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533900"/>
            <a:ext cx="619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Life Lessons from Failure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1125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人生善敗學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4F80BED-DDCF-4545-9694-849ED27351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876800"/>
            <a:ext cx="619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38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938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Host · Honest conversations about failure, choice, and resilience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938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938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主持人｜深談失敗、選擇、韌性與人生故事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BEA0D8A-F182-4427-A61E-C7CBA943DC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1238250"/>
            <a:ext cx="3371850" cy="3181350"/>
          </a:xfrm>
          <a:prstGeom xmlns:a="http://schemas.openxmlformats.org/drawingml/2006/main" prst="roundRect">
            <a:avLst>
              <a:gd name="adj" fmla="val 5988"/>
            </a:avLst>
          </a:prstGeom>
          <a:solidFill xmlns:a="http://schemas.openxmlformats.org/drawingml/2006/main">
            <a:srgbClr val="FAFAF8"/>
          </a:solidFill>
          <a:ln xmlns:a="http://schemas.openxmlformats.org/drawingml/2006/main" w="9525">
            <a:solidFill>
              <a:srgbClr val="D9D7D2"/>
            </a:solidFill>
            <a:prstDash val="solid"/>
          </a:ln>
        </p:spPr>
      </p:sp>
      <p:pic>
        <p:nvPicPr>
          <p:cNvPr id="4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456f7c2dc904f12"/>
          <a:srcRect xmlns:a="http://schemas.openxmlformats.org/drawingml/2006/main" l="0" t="10921" r="0" b="1092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172450" y="1390650"/>
            <a:ext cx="3067050" cy="2876550"/>
          </a:xfrm>
          <a:prstGeom xmlns:a="http://schemas.openxmlformats.org/drawingml/2006/main" prst="roundRect">
            <a:avLst>
              <a:gd name="adj" fmla="val 5960"/>
            </a:avLst>
          </a:prstGeom>
        </p:spPr>
      </p:pic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9C422E6-871E-4C73-BB72-5983D94A22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4610100"/>
            <a:ext cx="3371850" cy="72390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2B4C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9D53E6F-CBB2-4D46-BC3C-92D05A87CA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4762500"/>
            <a:ext cx="10287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050" b="1">
                <a:solidFill>
                  <a:srgbClr val="FAFAF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FAFAF8"/>
                </a:solidFill>
                <a:latin typeface="Aptos"/>
                <a:ea typeface="Aptos"/>
                <a:cs typeface="Aptos"/>
              </a:rPr>
              <a:t>15+ years</a:t>
            </a:r>
          </a:p>
          <a:p xmlns:a="http://schemas.openxmlformats.org/drawingml/2006/main">
            <a:pPr algn="ctr">
              <a:lnSpc>
                <a:spcPct val="102000"/>
              </a:lnSpc>
              <a:buNone/>
              <a:defRPr sz="1050" b="1">
                <a:solidFill>
                  <a:srgbClr val="FAFAF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FAFAF8"/>
                </a:solidFill>
                <a:latin typeface="Aptos"/>
                <a:ea typeface="Aptos"/>
                <a:cs typeface="Aptos"/>
              </a:rPr>
              <a:t>15 年以上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4DDB4D1-3FE0-4E64-9850-5F9668F711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762500"/>
            <a:ext cx="10287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050" b="1">
                <a:solidFill>
                  <a:srgbClr val="FAFAF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FAFAF8"/>
                </a:solidFill>
                <a:latin typeface="Aptos"/>
                <a:ea typeface="Aptos"/>
                <a:cs typeface="Aptos"/>
              </a:rPr>
              <a:t>100+ brands</a:t>
            </a:r>
          </a:p>
          <a:p xmlns:a="http://schemas.openxmlformats.org/drawingml/2006/main">
            <a:pPr algn="ctr">
              <a:lnSpc>
                <a:spcPct val="102000"/>
              </a:lnSpc>
              <a:buNone/>
              <a:defRPr sz="1050" b="1">
                <a:solidFill>
                  <a:srgbClr val="FAFAF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FAFAF8"/>
                </a:solidFill>
                <a:latin typeface="Aptos"/>
                <a:ea typeface="Aptos"/>
                <a:cs typeface="Aptos"/>
              </a:rPr>
              <a:t>百餘品牌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5172195-59B7-4601-9BD1-418A6B53CE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67950" y="4762500"/>
            <a:ext cx="10287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050" b="1">
                <a:solidFill>
                  <a:srgbClr val="FAFAF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FAFAF8"/>
                </a:solidFill>
                <a:latin typeface="Aptos"/>
                <a:ea typeface="Aptos"/>
                <a:cs typeface="Aptos"/>
              </a:rPr>
              <a:t>3 books</a:t>
            </a:r>
          </a:p>
          <a:p xmlns:a="http://schemas.openxmlformats.org/drawingml/2006/main">
            <a:pPr algn="ctr">
              <a:lnSpc>
                <a:spcPct val="102000"/>
              </a:lnSpc>
              <a:buNone/>
              <a:defRPr sz="1050" b="1">
                <a:solidFill>
                  <a:srgbClr val="FAFAF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FAFAF8"/>
                </a:solidFill>
                <a:latin typeface="Aptos"/>
                <a:ea typeface="Aptos"/>
                <a:cs typeface="Aptos"/>
              </a:rPr>
              <a:t>3 本著作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A901C4B-AB98-428E-ACB2-D887550132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562600"/>
            <a:ext cx="10668000" cy="590550"/>
          </a:xfrm>
          <a:prstGeom xmlns:a="http://schemas.openxmlformats.org/drawingml/2006/main" prst="roundRect">
            <a:avLst>
              <a:gd name="adj" fmla="val 22581"/>
            </a:avLst>
          </a:prstGeom>
          <a:solidFill xmlns:a="http://schemas.openxmlformats.org/drawingml/2006/main">
            <a:srgbClr val="FAFAF8"/>
          </a:solidFill>
          <a:ln xmlns:a="http://schemas.openxmlformats.org/drawingml/2006/main" w="9525">
            <a:solidFill>
              <a:srgbClr val="D9D7D2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26423E1-23F4-44E9-971D-EFFDE77B4F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73405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C4A6A6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C4A6A6"/>
                </a:solidFill>
                <a:latin typeface="Aptos"/>
                <a:ea typeface="Aptos"/>
                <a:cs typeface="Aptos"/>
              </a:rPr>
              <a:t>BOOKS  ｜  著作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5ED89FF-20F3-46B9-B1C3-DD9D0738C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57450" y="5715000"/>
            <a:ext cx="8667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938" b="1">
                <a:solidFill>
                  <a:srgbClr val="2B4C6F"/>
                </a:solidFill>
                <a:latin typeface="Aptos"/>
                <a:ea typeface="Aptos"/>
                <a:cs typeface="Aptos"/>
              </a:defRPr>
            </a:pPr>
            <a:r>
              <a:rPr sz="938" b="1">
                <a:solidFill>
                  <a:srgbClr val="2B4C6F"/>
                </a:solidFill>
                <a:latin typeface="Aptos"/>
                <a:ea typeface="Aptos"/>
                <a:cs typeface="Aptos"/>
              </a:rPr>
              <a:t>《從零元到億元的品牌淬鍊之路》  ·  《危機公關炎上對策》  ·  《品牌行銷勝經》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3FD60FE-3DB9-43CF-9B59-340A95C315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4198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825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NCCU GCIT · KAI TANG · 2026.10.12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E531A43-1601-4974-862A-68C5CDDC31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6391275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1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18096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560841170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7F5F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8DF0AF2-CF67-4F7F-9B28-D45F0A9DA3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BFA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363C2CF-F6D2-4D22-B3BA-6388DA3380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4198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825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NCCU GCIT · KAI TANG · 2026.10.12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F493FCB-A787-4237-A8FB-79FDEF0F7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6391275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1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18096"/>
                </a:solidFill>
                <a:latin typeface="Aptos"/>
                <a:ea typeface="Aptos"/>
                <a:cs typeface="Aptos"/>
              </a:rPr>
              <a:t>20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9A2F637-3EA3-4166-8933-EEE498FD04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572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718096"/>
                </a:solidFill>
                <a:latin typeface="Aptos"/>
                <a:ea typeface="Aptos"/>
                <a:cs typeface="Aptos"/>
              </a:rPr>
              <a:t>MEASUREMENT  ｜  衡量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BDF4363-D28E-40CD-ABD6-0CA2232A37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857250"/>
            <a:ext cx="10744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3375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3375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Count what changed—not only what was published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92F7C83-3F02-4BED-BF51-164C8C13ED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524000"/>
            <a:ext cx="1057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>
                <a:solidFill>
                  <a:srgbClr val="2B4C6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B4C6F"/>
                </a:solidFill>
                <a:latin typeface="Aptos"/>
                <a:ea typeface="Aptos"/>
                <a:cs typeface="Aptos"/>
              </a:rPr>
              <a:t>衡量造成的改變，不只計算發布數量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5C63127-F59E-4566-8B31-7DAA306DCE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590800"/>
            <a:ext cx="5238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>
                <a:solidFill>
                  <a:srgbClr val="C4A6A6"/>
                </a:solidFill>
                <a:latin typeface="Aptos"/>
                <a:ea typeface="Aptos"/>
                <a:cs typeface="Aptos"/>
              </a:defRPr>
            </a:pPr>
            <a:r>
              <a:rPr sz="2025" b="1">
                <a:solidFill>
                  <a:srgbClr val="C4A6A6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9F62964-AE4C-40AE-A057-0E434E345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86100"/>
            <a:ext cx="300037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75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Outputs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575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輸出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FE886FF-1D07-49F4-987C-858F9CC538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886200"/>
            <a:ext cx="3143250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Coverage, content, reach, attendance, distribution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275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報導、內容、觸及、出席與傳播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8B20AF6-0464-402C-B518-466E8FAFE2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2571750"/>
            <a:ext cx="19050" cy="2571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7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3BC124E-CDA7-421B-BC0D-376AA07C0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2590800"/>
            <a:ext cx="5238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>
                <a:solidFill>
                  <a:srgbClr val="A8BFA0"/>
                </a:solidFill>
                <a:latin typeface="Aptos"/>
                <a:ea typeface="Aptos"/>
                <a:cs typeface="Aptos"/>
              </a:defRPr>
            </a:pPr>
            <a:r>
              <a:rPr sz="2025" b="1">
                <a:solidFill>
                  <a:srgbClr val="A8BFA0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41B90D9-3ECD-488E-B6C4-570D5CC92A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3086100"/>
            <a:ext cx="300037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75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Out-takes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575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受眾反應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955EAF2-BD5F-4DCB-B8CA-3CA6EADC0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3886200"/>
            <a:ext cx="3143250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Attention, understanding, recall, engagement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275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注意、理解、記憶與互動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CF732B7-2BB4-4420-8395-53E9E91396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86650" y="2571750"/>
            <a:ext cx="19050" cy="2571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7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CABCECD-CFE6-44BB-900D-510931DAE5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2590800"/>
            <a:ext cx="5238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>
                <a:solidFill>
                  <a:srgbClr val="A8C4D6"/>
                </a:solidFill>
                <a:latin typeface="Aptos"/>
                <a:ea typeface="Aptos"/>
                <a:cs typeface="Aptos"/>
              </a:defRPr>
            </a:pPr>
            <a:r>
              <a:rPr sz="2025" b="1">
                <a:solidFill>
                  <a:srgbClr val="A8C4D6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DCE90A4-0191-4CA3-9008-01BA7F4A38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3086100"/>
            <a:ext cx="300037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75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Outcomes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575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結果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415844A-26A1-4855-8949-3A5F735341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3886200"/>
            <a:ext cx="3143250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Trust, preference, behavior, relationships, business impact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275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信任、偏好、行為、關係與商業影響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22DF7C6-47D9-4185-8DBC-B62D212098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334000"/>
            <a:ext cx="10096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75" b="1">
                <a:solidFill>
                  <a:srgbClr val="2B4C6F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2B4C6F"/>
                </a:solidFill>
                <a:latin typeface="Aptos"/>
                <a:ea typeface="Aptos"/>
                <a:cs typeface="Aptos"/>
              </a:rPr>
              <a:t>A clip count shows activity. It does not prove value by itself.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275" b="1">
                <a:solidFill>
                  <a:srgbClr val="2B4C6F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2B4C6F"/>
                </a:solidFill>
                <a:latin typeface="Aptos"/>
                <a:ea typeface="Aptos"/>
                <a:cs typeface="Aptos"/>
              </a:rPr>
              <a:t>剪報數代表活動量，不能單獨證明價值。</a:t>
            </a:r>
          </a:p>
        </p:txBody>
      </p:sp>
    </p:spTree>
    <p:extLst>
      <p:ext uri="{BB962C8B-B14F-4D97-AF65-F5344CB8AC3E}">
        <p14:creationId xmlns:p14="http://schemas.microsoft.com/office/powerpoint/2010/main" val="1332364833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1A233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968FC43-BAD3-4E5B-9D44-238E6162B5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4198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825" b="0">
                <a:solidFill>
                  <a:srgbClr val="A8C4D6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A8C4D6"/>
                </a:solidFill>
                <a:latin typeface="Aptos"/>
                <a:ea typeface="Aptos"/>
                <a:cs typeface="Aptos"/>
              </a:rPr>
              <a:t>NCCU GCIT · KAI TANG · 2026.10.12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D5B3F05-F938-4DB9-ABC2-0E9D063993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6391275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1">
                <a:solidFill>
                  <a:srgbClr val="A8C4D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A8C4D6"/>
                </a:solidFill>
                <a:latin typeface="Aptos"/>
                <a:ea typeface="Aptos"/>
                <a:cs typeface="Aptos"/>
              </a:rPr>
              <a:t>21</a:t>
            </a:r>
          </a:p>
        </p:txBody>
      </p:sp>
      <p:pic>
        <p:nvPicPr>
          <p:cNvPr id="1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3bdff9266114cd1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0FBFB7E-2755-41AF-B5A4-1A158B3C3D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76300"/>
            <a:ext cx="2857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600" b="1">
                <a:solidFill>
                  <a:srgbClr val="D4A76A"/>
                </a:solidFill>
                <a:latin typeface="Aptos"/>
                <a:ea typeface="Aptos"/>
                <a:cs typeface="Aptos"/>
              </a:defRPr>
            </a:pPr>
            <a:r>
              <a:rPr sz="9600" b="1">
                <a:solidFill>
                  <a:srgbClr val="D4A76A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B0D2EA3-4B3C-4798-876D-62D096D963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1390650"/>
            <a:ext cx="78105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3225" b="1">
                <a:solidFill>
                  <a:srgbClr val="FAFAF8"/>
                </a:solidFill>
                <a:latin typeface="Aptos"/>
                <a:ea typeface="Aptos"/>
                <a:cs typeface="Aptos"/>
              </a:defRPr>
            </a:pPr>
            <a:r>
              <a:rPr sz="3225" b="1">
                <a:solidFill>
                  <a:srgbClr val="FAFAF8"/>
                </a:solidFill>
                <a:latin typeface="Aptos"/>
                <a:ea typeface="Aptos"/>
                <a:cs typeface="Aptos"/>
              </a:rPr>
              <a:t>Crisis does not begin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 sz="3225" b="1">
                <a:solidFill>
                  <a:srgbClr val="FAFAF8"/>
                </a:solidFill>
                <a:latin typeface="Aptos"/>
                <a:ea typeface="Aptos"/>
                <a:cs typeface="Aptos"/>
              </a:defRPr>
            </a:pPr>
            <a:r>
              <a:rPr sz="3225" b="1">
                <a:solidFill>
                  <a:srgbClr val="FAFAF8"/>
                </a:solidFill>
                <a:latin typeface="Aptos"/>
                <a:ea typeface="Aptos"/>
                <a:cs typeface="Aptos"/>
              </a:rPr>
              <a:t>with a statement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1F1F7A0-00E5-4CF7-A7E5-1A215BE444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2552700"/>
            <a:ext cx="8001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250" b="1">
                <a:solidFill>
                  <a:srgbClr val="D4A76A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D4A76A"/>
                </a:solidFill>
                <a:latin typeface="Aptos"/>
                <a:ea typeface="Aptos"/>
                <a:cs typeface="Aptos"/>
              </a:rPr>
              <a:t>危機不是從聲明稿開始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1687883-68A0-4136-AED3-876446203B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3276600"/>
            <a:ext cx="80962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650" b="0">
                <a:solidFill>
                  <a:srgbClr val="A8C4D6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A8C4D6"/>
                </a:solidFill>
                <a:latin typeface="Aptos"/>
                <a:ea typeface="Aptos"/>
                <a:cs typeface="Aptos"/>
              </a:rPr>
              <a:t>It begins when operations, relationships, and accumulated trust are tested under pressure.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4F75E6E-5351-4297-94E0-189D147B21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4114800"/>
            <a:ext cx="80962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500" b="0">
                <a:solidFill>
                  <a:srgbClr val="FAFAF8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FAFAF8"/>
                </a:solidFill>
                <a:latin typeface="Aptos"/>
                <a:ea typeface="Aptos"/>
                <a:cs typeface="Aptos"/>
              </a:rPr>
              <a:t>危機，是營運、關係與平日累積的信任，同時接受壓力測試。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4A7DA3B-505D-4726-9ED9-526BF5974B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4198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825" b="0">
                <a:solidFill>
                  <a:srgbClr val="A8C4D6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A8C4D6"/>
                </a:solidFill>
                <a:latin typeface="Aptos"/>
                <a:ea typeface="Aptos"/>
                <a:cs typeface="Aptos"/>
              </a:rPr>
              <a:t>NCCU GCIT · KAI TANG · 2026.10.12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40F8002-CC65-4C6B-9898-328A590411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6391275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1">
                <a:solidFill>
                  <a:srgbClr val="A8C4D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A8C4D6"/>
                </a:solidFill>
                <a:latin typeface="Aptos"/>
                <a:ea typeface="Aptos"/>
                <a:cs typeface="Aptos"/>
              </a:rPr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156804347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7F5F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AAF6ED5-53E2-4217-80A1-7082792CEF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BFA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137D962-B769-4210-8D69-16FF6D9882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4198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825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NCCU GCIT · KAI TANG · 2026.10.12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E11F520-BD87-4771-A4FC-D1BFDE5C89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6391275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1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18096"/>
                </a:solidFill>
                <a:latin typeface="Aptos"/>
                <a:ea typeface="Aptos"/>
                <a:cs typeface="Aptos"/>
              </a:rPr>
              <a:t>22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A8351EB-90D4-42A9-8B53-E88C570291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572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718096"/>
                </a:solidFill>
                <a:latin typeface="Aptos"/>
                <a:ea typeface="Aptos"/>
                <a:cs typeface="Aptos"/>
              </a:rPr>
              <a:t>KAI’S A–F LIFECYCLE  ｜  凱爺的 A–F 生命週期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A1FC3A7-C6BA-4284-8E98-6CE9679D28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857250"/>
            <a:ext cx="10744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3375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3375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A crisis is a lifecycle—not a single fire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4438C51-A9B6-4EF7-92CB-FAFE7B0C2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524000"/>
            <a:ext cx="1057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>
                <a:solidFill>
                  <a:srgbClr val="2B4C6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B4C6F"/>
                </a:solidFill>
                <a:latin typeface="Aptos"/>
                <a:ea typeface="Aptos"/>
                <a:cs typeface="Aptos"/>
              </a:rPr>
              <a:t>危機是一個生命週期，不是一場單點火災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6A63003-0ED8-4DD0-B12F-1745AA3D6E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667000"/>
            <a:ext cx="419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>
                <a:solidFill>
                  <a:srgbClr val="C4A6A6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C4A6A6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06478C4-C63F-424A-AB2A-4AECCD637E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2857500"/>
            <a:ext cx="9334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7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A297D2C-8B03-4D9D-AC89-34BC00E6E0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295650"/>
            <a:ext cx="1476375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35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A · Risk management</a:t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135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A｜風險管理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6E691E4-677D-44F1-AE6B-3D9978316B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2667000"/>
            <a:ext cx="419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>
                <a:solidFill>
                  <a:srgbClr val="A8BFA0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A8BFA0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70B1CCC-5A39-4472-9E97-B13FC5E49E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2857500"/>
            <a:ext cx="9334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7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72322D6-AF8A-4DD7-8451-5097246D2E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3295650"/>
            <a:ext cx="1476375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35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B · Early sparks</a:t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135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B｜星火醞釀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C74EB98-6CA0-402F-B171-9774C54B7C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2900" y="2667000"/>
            <a:ext cx="419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>
                <a:solidFill>
                  <a:srgbClr val="C4A6A6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C4A6A6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FF56E25-3CA0-428E-AC38-54CDF1D02A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4400" y="2857500"/>
            <a:ext cx="9334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7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93EA29F-79ED-4207-B4FC-ADE1402E6F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2900" y="3295650"/>
            <a:ext cx="1476375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35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C · Crisis decisions</a:t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135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C｜危機決策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89FD8AB-58A0-432E-8BFD-65032DE9ED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2667000"/>
            <a:ext cx="419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>
                <a:solidFill>
                  <a:srgbClr val="A8BFA0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A8BFA0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9813B4E-A1FB-4ACD-BD64-464EFD3354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857500"/>
            <a:ext cx="9334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7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0823464-5AD8-4093-8CD1-020320B32F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3295650"/>
            <a:ext cx="1476375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35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D · Media spread</a:t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135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D｜媒體擴散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0CBFC6C-1298-4BF3-89E6-CA86229C7C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81900" y="2667000"/>
            <a:ext cx="419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>
                <a:solidFill>
                  <a:srgbClr val="C4A6A6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C4A6A6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FBABC89-7AB2-4D7F-8724-1879A86B77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857500"/>
            <a:ext cx="9334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7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EA8C51A-0267-457F-BAAF-D2C6B47465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81900" y="3295650"/>
            <a:ext cx="1476375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35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E · Public response</a:t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135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E｜對外溝通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D08F90A-450C-4F6C-8494-D61563A153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2667000"/>
            <a:ext cx="419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>
                <a:solidFill>
                  <a:srgbClr val="A8BFA0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A8BFA0"/>
                </a:solidFill>
                <a:latin typeface="Aptos"/>
                <a:ea typeface="Aptos"/>
                <a:cs typeface="Aptos"/>
              </a:rPr>
              <a:t>6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0E0A127-C457-4027-8A00-4057F8CD72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67900" y="2857500"/>
            <a:ext cx="9334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7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9D8E474-068A-4FC1-A132-1DCD9B120A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3295650"/>
            <a:ext cx="1476375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35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F · Recovery</a:t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135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F｜善後重建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AA5504F-0BB4-4031-8245-EA3975E581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857750"/>
            <a:ext cx="94297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275" b="1">
                <a:solidFill>
                  <a:srgbClr val="2B4C6F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2B4C6F"/>
                </a:solidFill>
                <a:latin typeface="Aptos"/>
                <a:ea typeface="Aptos"/>
                <a:cs typeface="Aptos"/>
              </a:rPr>
              <a:t>The best crisis response starts before the crisis—and ends only when improvement is written back into the system.</a:t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1275" b="1">
                <a:solidFill>
                  <a:srgbClr val="2B4C6F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2B4C6F"/>
                </a:solidFill>
                <a:latin typeface="Aptos"/>
                <a:ea typeface="Aptos"/>
                <a:cs typeface="Aptos"/>
              </a:rPr>
              <a:t>最好的危機處理從危機前開始，直到改善被寫回制度才結束。</a:t>
            </a:r>
          </a:p>
        </p:txBody>
      </p:sp>
    </p:spTree>
    <p:extLst>
      <p:ext uri="{BB962C8B-B14F-4D97-AF65-F5344CB8AC3E}">
        <p14:creationId xmlns:p14="http://schemas.microsoft.com/office/powerpoint/2010/main" val="375603104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7F5F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B450154-2757-490D-878D-B168FEDAE5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4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A10F9F4-D3AE-42B2-8533-051450E9AA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4198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825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NCCU GCIT · KAI TANG · 2026.10.12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EB238CE-E1E1-496D-BD82-15F0295AD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6391275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1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18096"/>
                </a:solidFill>
                <a:latin typeface="Aptos"/>
                <a:ea typeface="Aptos"/>
                <a:cs typeface="Aptos"/>
              </a:rPr>
              <a:t>23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AA5173C-2687-4C09-A597-0F75A4AA00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572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718096"/>
                </a:solidFill>
                <a:latin typeface="Aptos"/>
                <a:ea typeface="Aptos"/>
                <a:cs typeface="Aptos"/>
              </a:rPr>
              <a:t>KAI’S PRSOS  ｜  凱爺的 PRSOS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605AF3F-1B83-4636-8854-68B5A491FF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857250"/>
            <a:ext cx="10744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3375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3375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Five actions must move together in a crisis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6479C62-3C0B-4E4E-8327-5D50BA132B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524000"/>
            <a:ext cx="1057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>
                <a:solidFill>
                  <a:srgbClr val="2B4C6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B4C6F"/>
                </a:solidFill>
                <a:latin typeface="Aptos"/>
                <a:ea typeface="Aptos"/>
                <a:cs typeface="Aptos"/>
              </a:rPr>
              <a:t>危機中有五條工作線必須一起推進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8A26A3D-3F3A-42AC-893D-5CA71CA103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76500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4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78A3E01-7EB2-4C6A-9558-BA7C5FA49F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581275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125" b="1">
                <a:solidFill>
                  <a:srgbClr val="FAFAF8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AFAF8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4493352-BF65-4E35-B4D6-64D5FB86CB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505075"/>
            <a:ext cx="1333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P · Real facts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P｜追本溯源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8DD2AA0-623B-4541-860B-CA4145DB4E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2476500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4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31B86FA-71BA-4E6D-AC3E-92DEABC37A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2581275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125" b="1">
                <a:solidFill>
                  <a:srgbClr val="FAFAF8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AFAF8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F385F1A-8B23-4251-90B4-3A065FCC72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2505075"/>
            <a:ext cx="1333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R · Stakeholders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R｜利害關係人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8096B43-50CB-4C39-8B17-48CAE41F1A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2476500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4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F569051-B1F5-41A5-A1F9-C1149C260D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2581275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125" b="1">
                <a:solidFill>
                  <a:srgbClr val="FAFAF8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AFAF8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6FD553D-9724-48C1-9649-1321705670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1150" y="2505075"/>
            <a:ext cx="1333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S · Smart response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S｜機靈回應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C2E575C-0E95-4C23-8975-11023B406F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2476500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4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20A7946-8B05-4F30-B03A-C0A3CDF90C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2581275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125" b="1">
                <a:solidFill>
                  <a:srgbClr val="FAFAF8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AFAF8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F77B93F-8EAF-4479-B0A7-FC2F459879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2505075"/>
            <a:ext cx="1333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O · Organize &amp; operate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O｜組織與操盤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17D3F4E-CAC2-47C2-BECF-462ED0E57C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2476500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4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D7143D2-2057-4476-AB40-B4E0CD5CB5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2581275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125" b="1">
                <a:solidFill>
                  <a:srgbClr val="FAFAF8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AFAF8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35E863C-948A-474A-9877-A990DCAC72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7850" y="2505075"/>
            <a:ext cx="1333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S · Scout &amp; review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S｜偵查與復盤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CC1253C-C506-4E12-915A-8266ED80F8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334000"/>
            <a:ext cx="10096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00" b="1">
                <a:solidFill>
                  <a:srgbClr val="2B4C6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B4C6F"/>
                </a:solidFill>
                <a:latin typeface="Aptos"/>
                <a:ea typeface="Aptos"/>
                <a:cs typeface="Aptos"/>
              </a:rPr>
              <a:t>PRSOS is PR + SOS: a memory hook for decisions under pressure.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200" b="1">
                <a:solidFill>
                  <a:srgbClr val="2B4C6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B4C6F"/>
                </a:solidFill>
                <a:latin typeface="Aptos"/>
                <a:ea typeface="Aptos"/>
                <a:cs typeface="Aptos"/>
              </a:rPr>
              <a:t>PRSOS 是 PR＋SOS：高壓決策時的記憶鉤子。</a:t>
            </a:r>
          </a:p>
        </p:txBody>
      </p:sp>
    </p:spTree>
    <p:extLst>
      <p:ext uri="{BB962C8B-B14F-4D97-AF65-F5344CB8AC3E}">
        <p14:creationId xmlns:p14="http://schemas.microsoft.com/office/powerpoint/2010/main" val="1794250986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7F5F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54719AF-9751-426C-9EC5-6E587B6D05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BFA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AF49867-E489-4D2B-A0F2-A3AD1AA5EB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4198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825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NCCU GCIT · KAI TANG · 2026.10.12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B72A9E7-E0DA-4CEE-B82A-A5FA0D615C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6391275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1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18096"/>
                </a:solidFill>
                <a:latin typeface="Aptos"/>
                <a:ea typeface="Aptos"/>
                <a:cs typeface="Aptos"/>
              </a:rPr>
              <a:t>24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B6A20CA-8548-42C7-B914-5EBB8EC1D4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572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718096"/>
                </a:solidFill>
                <a:latin typeface="Aptos"/>
                <a:ea typeface="Aptos"/>
                <a:cs typeface="Aptos"/>
              </a:rPr>
              <a:t>THE WH TABLE  ｜  WH 表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4D0D41D-0219-4409-8F14-2C6EC4249F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857250"/>
            <a:ext cx="10744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3375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3375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Before speaking, fill three evidence gaps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6DDE316-5FA3-44DD-9D0F-20E37C77B8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524000"/>
            <a:ext cx="1057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>
                <a:solidFill>
                  <a:srgbClr val="2B4C6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B4C6F"/>
                </a:solidFill>
                <a:latin typeface="Aptos"/>
                <a:ea typeface="Aptos"/>
                <a:cs typeface="Aptos"/>
              </a:rPr>
              <a:t>對外說話前，先補齊三種證據缺口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DF97409-F248-4AE8-B6E4-D6D322A4D0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590800"/>
            <a:ext cx="5238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>
                <a:solidFill>
                  <a:srgbClr val="C4A6A6"/>
                </a:solidFill>
                <a:latin typeface="Aptos"/>
                <a:ea typeface="Aptos"/>
                <a:cs typeface="Aptos"/>
              </a:defRPr>
            </a:pPr>
            <a:r>
              <a:rPr sz="2025" b="1">
                <a:solidFill>
                  <a:srgbClr val="C4A6A6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F09FD01-0802-471C-8BD7-544B1897CA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86100"/>
            <a:ext cx="300037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75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About the event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575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關於事件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CBDD5E3-6966-41B0-8871-6C463CDBA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886200"/>
            <a:ext cx="3143250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What happened, when, where, to whom—and what is still unknown?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275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發生什麼、何時、何地、影響誰？還有哪些未知？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C821492-2753-418A-B079-268BBBD583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2571750"/>
            <a:ext cx="19050" cy="2571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7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84449B3-EDAA-44AA-B518-36489C828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2590800"/>
            <a:ext cx="5238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>
                <a:solidFill>
                  <a:srgbClr val="A8BFA0"/>
                </a:solidFill>
                <a:latin typeface="Aptos"/>
                <a:ea typeface="Aptos"/>
                <a:cs typeface="Aptos"/>
              </a:defRPr>
            </a:pPr>
            <a:r>
              <a:rPr sz="2025" b="1">
                <a:solidFill>
                  <a:srgbClr val="A8BFA0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B891E93-FCFB-46EA-8F0B-C396F4E6FA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3086100"/>
            <a:ext cx="300037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75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Company actions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575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企業作為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FEBDD2B-A296-4969-881B-C3ABBFBC26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3886200"/>
            <a:ext cx="3143250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What is being verified, stopped, protected, compensated, or improved?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275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正在查證、停止、保護、補償或改善什麼？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AB0A601-A591-47DA-A3CB-EEC883EB51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86650" y="2571750"/>
            <a:ext cx="19050" cy="2571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7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8683CE2-F7B0-4BAE-9E06-567017F27D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2590800"/>
            <a:ext cx="5238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>
                <a:solidFill>
                  <a:srgbClr val="A8C4D6"/>
                </a:solidFill>
                <a:latin typeface="Aptos"/>
                <a:ea typeface="Aptos"/>
                <a:cs typeface="Aptos"/>
              </a:defRPr>
            </a:pPr>
            <a:r>
              <a:rPr sz="2025" b="1">
                <a:solidFill>
                  <a:srgbClr val="A8C4D6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B8B6FA1-F778-494D-8667-A7C575FFBD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3086100"/>
            <a:ext cx="300037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75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Response form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575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回應方式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6D76BF3-EC8B-436E-A915-CBACCD3239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3886200"/>
            <a:ext cx="3143250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Who speaks, through which medium, at what time, with what next update?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275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誰發言、用何種媒介、何時說、下次何時更新？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90576B4-BCEB-489E-8281-161DE02AF7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334000"/>
            <a:ext cx="10096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75" b="1">
                <a:solidFill>
                  <a:srgbClr val="2B4C6F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2B4C6F"/>
                </a:solidFill>
                <a:latin typeface="Aptos"/>
                <a:ea typeface="Aptos"/>
                <a:cs typeface="Aptos"/>
              </a:rPr>
              <a:t>Unknown is acceptable. Unmarked speculation is not.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275" b="1">
                <a:solidFill>
                  <a:srgbClr val="2B4C6F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2B4C6F"/>
                </a:solidFill>
                <a:latin typeface="Aptos"/>
                <a:ea typeface="Aptos"/>
                <a:cs typeface="Aptos"/>
              </a:rPr>
              <a:t>未知可以被標示；沒有標示的推測不可以。</a:t>
            </a:r>
          </a:p>
        </p:txBody>
      </p:sp>
    </p:spTree>
    <p:extLst>
      <p:ext uri="{BB962C8B-B14F-4D97-AF65-F5344CB8AC3E}">
        <p14:creationId xmlns:p14="http://schemas.microsoft.com/office/powerpoint/2010/main" val="2077298189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F7F5F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AA24B30-4E38-4C5B-AE39-851C7BEE72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4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1CF912D-97C9-437F-8295-73E3612025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4198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825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NCCU GCIT · KAI TANG · 2026.10.12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88D87C1-D7DB-48ED-8202-01964A95DB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6391275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1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18096"/>
                </a:solidFill>
                <a:latin typeface="Aptos"/>
                <a:ea typeface="Aptos"/>
                <a:cs typeface="Aptos"/>
              </a:rPr>
              <a:t>25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678C988-958C-4AF9-AB0D-3E344A4C3B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572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718096"/>
                </a:solidFill>
                <a:latin typeface="Aptos"/>
                <a:ea typeface="Aptos"/>
                <a:cs typeface="Aptos"/>
              </a:rPr>
              <a:t>SMART RESPONSE  ｜  機靈回應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99BB3C4-E4BF-4368-B5B2-F15D8247A3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857250"/>
            <a:ext cx="1074420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30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Fast response means preventing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 sz="30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an information vacuum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993AF48-94AE-43E7-BB85-278927A4E2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885950"/>
            <a:ext cx="1057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>
                <a:solidFill>
                  <a:srgbClr val="2B4C6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B4C6F"/>
                </a:solidFill>
                <a:latin typeface="Aptos"/>
                <a:ea typeface="Aptos"/>
                <a:cs typeface="Aptos"/>
              </a:rPr>
              <a:t>快速回應，是避免資訊真空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4BBB2A7-98A8-49EE-B940-AA8DD99D45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667000"/>
            <a:ext cx="419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>
                <a:solidFill>
                  <a:srgbClr val="C4A6A6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C4A6A6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D5BBBBC-2405-471C-939D-D6CF5C7FF2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2857500"/>
            <a:ext cx="12763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7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44DA5A5-AD96-4623-9D60-D9FCD89C60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295650"/>
            <a:ext cx="1819275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State verified facts</a:t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說明已確認事實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4FBC871-74F1-4554-AFD0-33030F9587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2667000"/>
            <a:ext cx="419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>
                <a:solidFill>
                  <a:srgbClr val="A8BFA0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A8BFA0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881FC56-C8EB-43DA-ADF9-3FC13DCE83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2857500"/>
            <a:ext cx="12763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7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FA82408-F489-4548-B8EA-CF51920086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3295650"/>
            <a:ext cx="1819275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Show current action</a:t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交代目前行動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4071CCA-DA89-437F-A680-BE121FE105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8700" y="2667000"/>
            <a:ext cx="419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>
                <a:solidFill>
                  <a:srgbClr val="C4A6A6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C4A6A6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5CEA7E1-25FA-4691-9703-994A5149C7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2857500"/>
            <a:ext cx="12763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7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65134CB-5C0C-4EC4-87BC-9EF8E73A14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8700" y="3295650"/>
            <a:ext cx="1819275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Protect affected people</a:t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保護受影響者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84E903B-3A7E-4E17-AA55-7DD2C8A89E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2667000"/>
            <a:ext cx="419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>
                <a:solidFill>
                  <a:srgbClr val="A8BFA0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A8BFA0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804CBDA-48B7-45C8-9F3D-CDE390119D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7600" y="2857500"/>
            <a:ext cx="12763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7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8A330B8-86B0-407B-BBD2-FCE2495FDB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3295650"/>
            <a:ext cx="1819275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Name one spokesperson</a:t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指定單一發言人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3645AD1-D459-4A2A-820A-637AC0FF0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2667000"/>
            <a:ext cx="419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>
                <a:solidFill>
                  <a:srgbClr val="C4A6A6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C4A6A6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86CF672-0C9A-4971-9B70-0C2A767E7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2857500"/>
            <a:ext cx="12763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7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E494ADE-3D22-4B11-B956-7B97050A9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3295650"/>
            <a:ext cx="1819275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Promise the next update</a:t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承諾下次更新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6F5C8C1-692A-4215-B500-590830D8E0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857750"/>
            <a:ext cx="94297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275" b="1">
                <a:solidFill>
                  <a:srgbClr val="2B4C6F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2B4C6F"/>
                </a:solidFill>
                <a:latin typeface="Aptos"/>
                <a:ea typeface="Aptos"/>
                <a:cs typeface="Aptos"/>
              </a:rPr>
              <a:t>Speed is a reliable decision rhythm—not faster guessing.</a:t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1275" b="1">
                <a:solidFill>
                  <a:srgbClr val="2B4C6F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2B4C6F"/>
                </a:solidFill>
                <a:latin typeface="Aptos"/>
                <a:ea typeface="Aptos"/>
                <a:cs typeface="Aptos"/>
              </a:rPr>
              <a:t>速度，是可靠的決策節奏，不是更快猜測。</a:t>
            </a:r>
          </a:p>
        </p:txBody>
      </p:sp>
    </p:spTree>
    <p:extLst>
      <p:ext uri="{BB962C8B-B14F-4D97-AF65-F5344CB8AC3E}">
        <p14:creationId xmlns:p14="http://schemas.microsoft.com/office/powerpoint/2010/main" val="377306638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F7F5F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7178A8B-741A-4C80-AA76-B8DABFB88D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BFA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946832F-38A9-45D1-BF6C-AE92123F04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4198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825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NCCU GCIT · KAI TANG · 2026.10.12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24325B5-DB74-4B67-B7C4-8039BF087B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6391275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1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18096"/>
                </a:solidFill>
                <a:latin typeface="Aptos"/>
                <a:ea typeface="Aptos"/>
                <a:cs typeface="Aptos"/>
              </a:rPr>
              <a:t>26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F1D67EF-7439-429A-8AF6-48E0A2E231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572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718096"/>
                </a:solidFill>
                <a:latin typeface="Aptos"/>
                <a:ea typeface="Aptos"/>
                <a:cs typeface="Aptos"/>
              </a:rPr>
              <a:t>THE RESPONSIBILITY CHAIN  ｜  責任主鏈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A8B6FF0-C71B-4CEC-9D66-E9A4E27472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857250"/>
            <a:ext cx="10744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3375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3375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Legal compliance is the floor—not the finish line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82CD206-19EB-401A-AC53-5362EAA4D6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524000"/>
            <a:ext cx="1057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>
                <a:solidFill>
                  <a:srgbClr val="2B4C6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B4C6F"/>
                </a:solidFill>
                <a:latin typeface="Aptos"/>
                <a:ea typeface="Aptos"/>
                <a:cs typeface="Aptos"/>
              </a:rPr>
              <a:t>法律合規只是底線，不是終點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3ADA0F9-8FE0-4362-81BC-FD24821A1C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514600"/>
            <a:ext cx="476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>
                <a:solidFill>
                  <a:srgbClr val="C4A6A6"/>
                </a:solidFill>
                <a:latin typeface="Aptos"/>
                <a:ea typeface="Aptos"/>
                <a:cs typeface="Aptos"/>
              </a:defRPr>
            </a:pPr>
            <a:r>
              <a:rPr sz="2100" b="1">
                <a:solidFill>
                  <a:srgbClr val="C4A6A6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1A7A67B-6215-4027-9073-2B4F9A60B9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48000"/>
            <a:ext cx="3016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75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Acknowledge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575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認錯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C9BE819-49E8-4A1D-90D3-C38F5E13CB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25850" y="3143250"/>
            <a:ext cx="285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50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1950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52C99D5-4C25-41F3-910C-FCBE9185BE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25900" y="2514600"/>
            <a:ext cx="476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>
                <a:solidFill>
                  <a:srgbClr val="C4A6A6"/>
                </a:solidFill>
                <a:latin typeface="Aptos"/>
                <a:ea typeface="Aptos"/>
                <a:cs typeface="Aptos"/>
              </a:defRPr>
            </a:pPr>
            <a:r>
              <a:rPr sz="2100" b="1">
                <a:solidFill>
                  <a:srgbClr val="C4A6A6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57B71AB-2848-437E-B895-9F83F33F3A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25900" y="3048000"/>
            <a:ext cx="3016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75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Take responsibility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575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負責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E3F85DB-A169-443D-9334-50054C85D2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27850" y="3143250"/>
            <a:ext cx="285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50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1950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13A2F50-E972-468A-9853-B96ECDC00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27900" y="2514600"/>
            <a:ext cx="476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>
                <a:solidFill>
                  <a:srgbClr val="C4A6A6"/>
                </a:solidFill>
                <a:latin typeface="Aptos"/>
                <a:ea typeface="Aptos"/>
                <a:cs typeface="Aptos"/>
              </a:defRPr>
            </a:pPr>
            <a:r>
              <a:rPr sz="2100" b="1">
                <a:solidFill>
                  <a:srgbClr val="C4A6A6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3DAD43F-8863-419B-AB07-61EA61A063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27900" y="3048000"/>
            <a:ext cx="3016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75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Improve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575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改善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A6E1C9D-1E45-4669-A959-C7150CE138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286250"/>
            <a:ext cx="10001250" cy="120015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FAFAF8"/>
          </a:solidFill>
          <a:ln xmlns:a="http://schemas.openxmlformats.org/drawingml/2006/main" w="9525">
            <a:solidFill>
              <a:srgbClr val="D9D7D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95D6FA8-2CF4-4992-8588-65ED6A0580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457700"/>
            <a:ext cx="94107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>
                <a:solidFill>
                  <a:srgbClr val="2B4C6F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2B4C6F"/>
                </a:solidFill>
                <a:latin typeface="Aptos"/>
                <a:ea typeface="Aptos"/>
                <a:cs typeface="Aptos"/>
              </a:rPr>
              <a:t>A credible response connects what the organization admits, what it will carry, and what it will change—then proves each promise with action.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275" b="0">
                <a:solidFill>
                  <a:srgbClr val="2B4C6F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2B4C6F"/>
                </a:solidFill>
                <a:latin typeface="Aptos"/>
                <a:ea typeface="Aptos"/>
                <a:cs typeface="Aptos"/>
              </a:rPr>
              <a:t>可信的回應，要把組織承認什麼、承擔什麼、改變什麼連成一條線，再用行動逐一證明。</a:t>
            </a:r>
          </a:p>
        </p:txBody>
      </p:sp>
    </p:spTree>
    <p:extLst>
      <p:ext uri="{BB962C8B-B14F-4D97-AF65-F5344CB8AC3E}">
        <p14:creationId xmlns:p14="http://schemas.microsoft.com/office/powerpoint/2010/main" val="691307144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F7F5F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04DB0E0-0467-452E-A67C-58D726D4F2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4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77F811E-B6A4-4E49-9302-8B6354DA7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4198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825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NCCU GCIT · KAI TANG · 2026.10.12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FFE4721-B08B-4EBF-845D-E787FB2C85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6391275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1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18096"/>
                </a:solidFill>
                <a:latin typeface="Aptos"/>
                <a:ea typeface="Aptos"/>
                <a:cs typeface="Aptos"/>
              </a:rPr>
              <a:t>27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28EE26E-0F01-4D59-BFE2-D1C9583EB0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572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718096"/>
                </a:solidFill>
                <a:latin typeface="Aptos"/>
                <a:ea typeface="Aptos"/>
                <a:cs typeface="Aptos"/>
              </a:rPr>
              <a:t>PRSOS SIMULATION  ｜  PRSOS 情境模擬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8081E73-4753-4A78-8A2F-45FF331355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857250"/>
            <a:ext cx="10744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3375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3375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A reporter is calling. Do not write the statement yet.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D995716-2D86-4E4B-820A-4B24F4A091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524000"/>
            <a:ext cx="1057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>
                <a:solidFill>
                  <a:srgbClr val="2B4C6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B4C6F"/>
                </a:solidFill>
                <a:latin typeface="Aptos"/>
                <a:ea typeface="Aptos"/>
                <a:cs typeface="Aptos"/>
              </a:rPr>
              <a:t>記者來電了，先不要寫聲明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3CDB140-6C54-4CA3-B0A3-DD1C5CF8EE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247900"/>
            <a:ext cx="10858500" cy="3333750"/>
          </a:xfrm>
          <a:prstGeom xmlns:a="http://schemas.openxmlformats.org/drawingml/2006/main" prst="roundRect">
            <a:avLst>
              <a:gd name="adj" fmla="val 5143"/>
            </a:avLst>
          </a:prstGeom>
          <a:solidFill xmlns:a="http://schemas.openxmlformats.org/drawingml/2006/main">
            <a:srgbClr val="FAFAF8"/>
          </a:solidFill>
          <a:ln xmlns:a="http://schemas.openxmlformats.org/drawingml/2006/main" w="9525">
            <a:solidFill>
              <a:srgbClr val="D9D7D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D0C73CD-2734-4F00-96E1-CACB746DE0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45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>
                <a:solidFill>
                  <a:srgbClr val="C4A6A6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C4A6A6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EB71C9B-6C8B-49C9-8EBB-7758EF11E4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2609850"/>
            <a:ext cx="433387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P · Build the fact timeline and evidence list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35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P｜建立事實時間軸與證據清單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6F5B5C8-FA0D-4CA4-9F77-E89549F6BC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2675" y="2609850"/>
            <a:ext cx="45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>
                <a:solidFill>
                  <a:srgbClr val="A8BFA0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A8BFA0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8E0761A-4A15-46B4-B2DC-0953A83753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53225" y="2609850"/>
            <a:ext cx="433387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R · Rank the people who need protection first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35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R｜排列最先需要保護的利害關係人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7B83EB7-0F6A-4736-BAB3-EEA58B5E44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943350"/>
            <a:ext cx="45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>
                <a:solidFill>
                  <a:srgbClr val="C4A6A6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C4A6A6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8299986-25BB-4A15-8AE2-6EFC108D26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3943350"/>
            <a:ext cx="433387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S · Decide the first response and next update time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35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S｜決定首次回應與下次更新時間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70ADA68-A922-4FED-ACF2-B4402BF251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2675" y="3943350"/>
            <a:ext cx="45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>
                <a:solidFill>
                  <a:srgbClr val="A8BFA0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A8BFA0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25C0F82-6372-4794-8C4F-C71E54D548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53225" y="3943350"/>
            <a:ext cx="433387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O/S · Assign the owner, action, monitoring, and review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35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O／S｜指定 owner、行動、監測與復盤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CDE777B-064F-4375-92EE-E7DFDE5E38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5105400"/>
            <a:ext cx="9239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125" b="1">
                <a:solidFill>
                  <a:srgbClr val="2B4C6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2B4C6F"/>
                </a:solidFill>
                <a:latin typeface="Aptos"/>
                <a:ea typeface="Aptos"/>
                <a:cs typeface="Aptos"/>
              </a:rPr>
              <a:t>First make the decisions. Then write only what those decisions can support.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125" b="1">
                <a:solidFill>
                  <a:srgbClr val="2B4C6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2B4C6F"/>
                </a:solidFill>
                <a:latin typeface="Aptos"/>
                <a:ea typeface="Aptos"/>
                <a:cs typeface="Aptos"/>
              </a:rPr>
              <a:t>先完成決策，再寫出那些決策能夠支持的內容。</a:t>
            </a:r>
          </a:p>
        </p:txBody>
      </p:sp>
    </p:spTree>
    <p:extLst>
      <p:ext uri="{BB962C8B-B14F-4D97-AF65-F5344CB8AC3E}">
        <p14:creationId xmlns:p14="http://schemas.microsoft.com/office/powerpoint/2010/main" val="1045396737"/>
      </p:ext>
    </p:extLst>
  </p:cSld>
</p:sld>
</file>

<file path=ppt/slides/slide28.xml><?xml version="1.0" encoding="utf-8"?>
<p:sld xmlns:p="http://schemas.openxmlformats.org/presentationml/2006/main">
  <p:cSld>
    <p:bg>
      <p:bgPr>
        <a:solidFill xmlns:a="http://schemas.openxmlformats.org/drawingml/2006/main">
          <a:srgbClr val="1A233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2F2B8C9-1BAC-4B06-8A07-9AF5899B80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4198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825" b="0">
                <a:solidFill>
                  <a:srgbClr val="A8C4D6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A8C4D6"/>
                </a:solidFill>
                <a:latin typeface="Aptos"/>
                <a:ea typeface="Aptos"/>
                <a:cs typeface="Aptos"/>
              </a:rPr>
              <a:t>NCCU GCIT · KAI TANG · 2026.10.12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9874A9A-DAA3-41D4-AFF3-DCC5A40D00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6391275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1">
                <a:solidFill>
                  <a:srgbClr val="A8C4D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A8C4D6"/>
                </a:solidFill>
                <a:latin typeface="Aptos"/>
                <a:ea typeface="Aptos"/>
                <a:cs typeface="Aptos"/>
              </a:rPr>
              <a:t>28</a:t>
            </a:r>
          </a:p>
        </p:txBody>
      </p:sp>
      <p:pic>
        <p:nvPicPr>
          <p:cNvPr id="1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b64baa564ee4fe6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7D95595-574A-4DCA-8FFC-60B0881015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76300"/>
            <a:ext cx="2857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600" b="1">
                <a:solidFill>
                  <a:srgbClr val="D4A76A"/>
                </a:solidFill>
                <a:latin typeface="Aptos"/>
                <a:ea typeface="Aptos"/>
                <a:cs typeface="Aptos"/>
              </a:defRPr>
            </a:pPr>
            <a:r>
              <a:rPr sz="9600" b="1">
                <a:solidFill>
                  <a:srgbClr val="D4A76A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9B86D98-3DF7-42A7-9604-B0D8EAC3F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1390650"/>
            <a:ext cx="7810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3600" b="1">
                <a:solidFill>
                  <a:srgbClr val="FAFAF8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FAFAF8"/>
                </a:solidFill>
                <a:latin typeface="Aptos"/>
                <a:ea typeface="Aptos"/>
                <a:cs typeface="Aptos"/>
              </a:rPr>
              <a:t>Build a career the industry can trust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3A15F9B-1E0A-4689-A704-358E085B84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2152650"/>
            <a:ext cx="8001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250" b="1">
                <a:solidFill>
                  <a:srgbClr val="D4A76A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D4A76A"/>
                </a:solidFill>
                <a:latin typeface="Aptos"/>
                <a:ea typeface="Aptos"/>
                <a:cs typeface="Aptos"/>
              </a:rPr>
              <a:t>建立值得產業信任的職涯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DFFB5D1-08B2-405C-81CF-9AC1EA9AD4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2876550"/>
            <a:ext cx="80962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650" b="0">
                <a:solidFill>
                  <a:srgbClr val="A8C4D6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A8C4D6"/>
                </a:solidFill>
                <a:latin typeface="Aptos"/>
                <a:ea typeface="Aptos"/>
                <a:cs typeface="Aptos"/>
              </a:rPr>
              <a:t>Your first title matters less than the evidence that you can learn, deliver, and take responsibility.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6AAE19A-4BEB-4244-9200-FAD4214610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3714750"/>
            <a:ext cx="80962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500" b="0">
                <a:solidFill>
                  <a:srgbClr val="FAFAF8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FAFAF8"/>
                </a:solidFill>
                <a:latin typeface="Aptos"/>
                <a:ea typeface="Aptos"/>
                <a:cs typeface="Aptos"/>
              </a:rPr>
              <a:t>第一個職稱不如你能學習、交付與承擔的證據重要。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F70142D-C668-4921-84FA-085734102C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4198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825" b="0">
                <a:solidFill>
                  <a:srgbClr val="A8C4D6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A8C4D6"/>
                </a:solidFill>
                <a:latin typeface="Aptos"/>
                <a:ea typeface="Aptos"/>
                <a:cs typeface="Aptos"/>
              </a:rPr>
              <a:t>NCCU GCIT · KAI TANG · 2026.10.12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FC6B127-A3DD-49D8-8180-A195108247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6391275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1">
                <a:solidFill>
                  <a:srgbClr val="A8C4D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A8C4D6"/>
                </a:solidFill>
                <a:latin typeface="Aptos"/>
                <a:ea typeface="Aptos"/>
                <a:cs typeface="Aptos"/>
              </a:rPr>
              <a:t>28</a:t>
            </a:r>
          </a:p>
        </p:txBody>
      </p:sp>
    </p:spTree>
    <p:extLst>
      <p:ext uri="{BB962C8B-B14F-4D97-AF65-F5344CB8AC3E}">
        <p14:creationId xmlns:p14="http://schemas.microsoft.com/office/powerpoint/2010/main" val="1234825149"/>
      </p:ext>
    </p:extLst>
  </p:cSld>
</p:sld>
</file>

<file path=ppt/slides/slide29.xml><?xml version="1.0" encoding="utf-8"?>
<p:sld xmlns:p="http://schemas.openxmlformats.org/presentationml/2006/main">
  <p:cSld>
    <p:bg>
      <p:bgPr>
        <a:solidFill xmlns:a="http://schemas.openxmlformats.org/drawingml/2006/main">
          <a:srgbClr val="F7F5F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14B66E0-2DF5-4E0B-B825-EFD8BDD940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4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3844F2A-9641-4478-8F8F-0ACEE98ADD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4198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825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NCCU GCIT · KAI TANG · 2026.10.12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497BC04-FB28-43B4-B3C3-85941E7896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6391275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1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18096"/>
                </a:solidFill>
                <a:latin typeface="Aptos"/>
                <a:ea typeface="Aptos"/>
                <a:cs typeface="Aptos"/>
              </a:rPr>
              <a:t>29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C4E7546-5D1F-4956-A439-191DBF2DE1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572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718096"/>
                </a:solidFill>
                <a:latin typeface="Aptos"/>
                <a:ea typeface="Aptos"/>
                <a:cs typeface="Aptos"/>
              </a:rPr>
              <a:t>CAREER PATHS  ｜  職涯路徑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21B272A-D080-453B-8E71-5FBB17D3B8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857250"/>
            <a:ext cx="10744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3375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3375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Trust grows with the decisions you can carry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D501DB9-8A00-4574-9941-308A59FFD9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524000"/>
            <a:ext cx="1057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>
                <a:solidFill>
                  <a:srgbClr val="2B4C6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B4C6F"/>
                </a:solidFill>
                <a:latin typeface="Aptos"/>
                <a:ea typeface="Aptos"/>
                <a:cs typeface="Aptos"/>
              </a:rPr>
              <a:t>你能承擔的決策越大，產業對你的信任越高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BB309A4-4170-4277-A3B0-86E9BDF5B0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324100"/>
            <a:ext cx="9906000" cy="590550"/>
          </a:xfrm>
          <a:prstGeom xmlns:a="http://schemas.openxmlformats.org/drawingml/2006/main" prst="roundRect">
            <a:avLst>
              <a:gd name="adj" fmla="val 16129"/>
            </a:avLst>
          </a:prstGeom>
          <a:solidFill xmlns:a="http://schemas.openxmlformats.org/drawingml/2006/main">
            <a:srgbClr val="ECE9E3"/>
          </a:solidFill>
          <a:ln xmlns:a="http://schemas.openxmlformats.org/drawingml/2006/main" w="9525">
            <a:solidFill>
              <a:srgbClr val="D9D7D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EBF4D98-1CD7-4BD5-A61D-B5858DFCDE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400300"/>
            <a:ext cx="9239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275" b="0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2D3748"/>
                </a:solidFill>
                <a:latin typeface="Aptos"/>
                <a:ea typeface="Aptos"/>
                <a:cs typeface="Aptos"/>
              </a:rPr>
              <a:t>Accuracy: research, records, details, deadlines</a:t>
            </a:r>
          </a:p>
          <a:p xmlns:a="http://schemas.openxmlformats.org/drawingml/2006/main">
            <a:pPr algn="l">
              <a:lnSpc>
                <a:spcPct val="103000"/>
              </a:lnSpc>
              <a:buNone/>
              <a:defRPr sz="1275" b="0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2D3748"/>
                </a:solidFill>
                <a:latin typeface="Aptos"/>
                <a:ea typeface="Aptos"/>
                <a:cs typeface="Aptos"/>
              </a:rPr>
              <a:t>準確：研究、紀錄、細節與期限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AF2FC9B-08D9-4E42-8432-2A75D8E459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009900"/>
            <a:ext cx="9525000" cy="590550"/>
          </a:xfrm>
          <a:prstGeom xmlns:a="http://schemas.openxmlformats.org/drawingml/2006/main" prst="roundRect">
            <a:avLst>
              <a:gd name="adj" fmla="val 16129"/>
            </a:avLst>
          </a:prstGeom>
          <a:solidFill xmlns:a="http://schemas.openxmlformats.org/drawingml/2006/main">
            <a:srgbClr val="FAFAF8"/>
          </a:solidFill>
          <a:ln xmlns:a="http://schemas.openxmlformats.org/drawingml/2006/main" w="9525">
            <a:solidFill>
              <a:srgbClr val="D9D7D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09AECD8-F145-4501-B199-ABA5E10136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086100"/>
            <a:ext cx="8858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275" b="0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2D3748"/>
                </a:solidFill>
                <a:latin typeface="Aptos"/>
                <a:ea typeface="Aptos"/>
                <a:cs typeface="Aptos"/>
              </a:rPr>
              <a:t>Usable work: drafts, media lists, monitoring, reports</a:t>
            </a:r>
          </a:p>
          <a:p xmlns:a="http://schemas.openxmlformats.org/drawingml/2006/main">
            <a:pPr algn="l">
              <a:lnSpc>
                <a:spcPct val="103000"/>
              </a:lnSpc>
              <a:buNone/>
              <a:defRPr sz="1275" b="0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2D3748"/>
                </a:solidFill>
                <a:latin typeface="Aptos"/>
                <a:ea typeface="Aptos"/>
                <a:cs typeface="Aptos"/>
              </a:rPr>
              <a:t>可用：初稿、媒體名單、監測與報告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6398C55-1D19-4276-BAFF-4EF1CAA6F8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695700"/>
            <a:ext cx="9144000" cy="590550"/>
          </a:xfrm>
          <a:prstGeom xmlns:a="http://schemas.openxmlformats.org/drawingml/2006/main" prst="roundRect">
            <a:avLst>
              <a:gd name="adj" fmla="val 16129"/>
            </a:avLst>
          </a:prstGeom>
          <a:solidFill xmlns:a="http://schemas.openxmlformats.org/drawingml/2006/main">
            <a:srgbClr val="ECE9E3"/>
          </a:solidFill>
          <a:ln xmlns:a="http://schemas.openxmlformats.org/drawingml/2006/main" w="9525">
            <a:solidFill>
              <a:srgbClr val="D9D7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02DD8ED-4A8C-4B50-835E-09AF206634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3771900"/>
            <a:ext cx="8477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275" b="0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2D3748"/>
                </a:solidFill>
                <a:latin typeface="Aptos"/>
                <a:ea typeface="Aptos"/>
                <a:cs typeface="Aptos"/>
              </a:rPr>
              <a:t>Ownership: projects, clients, budgets, and coordination</a:t>
            </a:r>
          </a:p>
          <a:p xmlns:a="http://schemas.openxmlformats.org/drawingml/2006/main">
            <a:pPr algn="l">
              <a:lnSpc>
                <a:spcPct val="103000"/>
              </a:lnSpc>
              <a:buNone/>
              <a:defRPr sz="1275" b="0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2D3748"/>
                </a:solidFill>
                <a:latin typeface="Aptos"/>
                <a:ea typeface="Aptos"/>
                <a:cs typeface="Aptos"/>
              </a:rPr>
              <a:t>負責：專案、客戶、預算與協作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02FB50A-72EB-43B4-925F-2573D79086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4381500"/>
            <a:ext cx="8763000" cy="590550"/>
          </a:xfrm>
          <a:prstGeom xmlns:a="http://schemas.openxmlformats.org/drawingml/2006/main" prst="roundRect">
            <a:avLst>
              <a:gd name="adj" fmla="val 16129"/>
            </a:avLst>
          </a:prstGeom>
          <a:solidFill xmlns:a="http://schemas.openxmlformats.org/drawingml/2006/main">
            <a:srgbClr val="FAFAF8"/>
          </a:solidFill>
          <a:ln xmlns:a="http://schemas.openxmlformats.org/drawingml/2006/main" w="9525">
            <a:solidFill>
              <a:srgbClr val="D9D7D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65130F1-E11E-47AB-B2C3-B4D50A15F6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90700" y="4457700"/>
            <a:ext cx="809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275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Judgment: advise leaders on brand, reputation, and risk</a:t>
            </a:r>
          </a:p>
          <a:p xmlns:a="http://schemas.openxmlformats.org/drawingml/2006/main">
            <a:pPr algn="l">
              <a:lnSpc>
                <a:spcPct val="103000"/>
              </a:lnSpc>
              <a:buNone/>
              <a:defRPr sz="1275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判斷：為領導者提供品牌、聲譽與風險建議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B65B4A7-96D0-4FF1-8861-61AE290DCB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5276850"/>
            <a:ext cx="10096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200" b="1">
                <a:solidFill>
                  <a:srgbClr val="2B4C6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B4C6F"/>
                </a:solidFill>
                <a:latin typeface="Aptos"/>
                <a:ea typeface="Aptos"/>
                <a:cs typeface="Aptos"/>
              </a:rPr>
              <a:t>Do not ask only, “What title do I want?” Ask, “What problem do I want the industry to trust me with?”</a:t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1200" b="1">
                <a:solidFill>
                  <a:srgbClr val="2B4C6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B4C6F"/>
                </a:solidFill>
                <a:latin typeface="Aptos"/>
                <a:ea typeface="Aptos"/>
                <a:cs typeface="Aptos"/>
              </a:rPr>
              <a:t>別只問『我想要什麼職稱？』更要問『我想讓產業信任我解決什麼問題？』</a:t>
            </a:r>
          </a:p>
        </p:txBody>
      </p:sp>
    </p:spTree>
    <p:extLst>
      <p:ext uri="{BB962C8B-B14F-4D97-AF65-F5344CB8AC3E}">
        <p14:creationId xmlns:p14="http://schemas.microsoft.com/office/powerpoint/2010/main" val="66870492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5F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7A69633-A7F8-45F5-99AB-E9563DCC8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4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88C63B4-A855-40ED-A22A-9E3C703F5C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4198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825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NCCU GCIT · KAI TANG · 2026.10.12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6B8954D-2084-479E-9017-1DDD54DFB6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6391275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1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18096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7C93EC0-3C5A-41B8-8560-C0DB351D15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572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718096"/>
                </a:solidFill>
                <a:latin typeface="Aptos"/>
                <a:ea typeface="Aptos"/>
                <a:cs typeface="Aptos"/>
              </a:rPr>
              <a:t>THE INDUSTRY REALITY  ｜  產業現實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06AC8FC-1505-413D-B49F-945AE61C06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857250"/>
            <a:ext cx="1074420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30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Communication is not the business of noise.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 sz="30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It is the business of trust.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6EC87BA-05F5-4DFE-A802-AD3D539F61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885950"/>
            <a:ext cx="1057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>
                <a:solidFill>
                  <a:srgbClr val="2B4C6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B4C6F"/>
                </a:solidFill>
                <a:latin typeface="Aptos"/>
                <a:ea typeface="Aptos"/>
                <a:cs typeface="Aptos"/>
              </a:rPr>
              <a:t>傳播不是製造聲量，而是經營信任。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EF0B6A1-1016-4503-9572-425EA380C6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647950"/>
            <a:ext cx="10287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4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DD4CDCB-7E86-4493-A8F1-72B3403B3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105150"/>
            <a:ext cx="981075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75" b="0">
                <a:solidFill>
                  <a:srgbClr val="2B4C6F"/>
                </a:solidFill>
                <a:latin typeface="Aptos"/>
                <a:ea typeface="Aptos"/>
                <a:cs typeface="Aptos"/>
              </a:defRPr>
            </a:pPr>
            <a:r>
              <a:rPr sz="1875" b="0">
                <a:solidFill>
                  <a:srgbClr val="2B4C6F"/>
                </a:solidFill>
                <a:latin typeface="Aptos"/>
                <a:ea typeface="Aptos"/>
                <a:cs typeface="Aptos"/>
              </a:rPr>
              <a:t>Every campaign, media story, stakeholder conversation, and crisis response either deposits trust—or withdraws it.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1875" b="0">
                <a:solidFill>
                  <a:srgbClr val="2B4C6F"/>
                </a:solidFill>
                <a:latin typeface="Aptos"/>
                <a:ea typeface="Aptos"/>
                <a:cs typeface="Aptos"/>
              </a:defRPr>
            </a:pPr>
            <a:r>
              <a:rPr sz="1875" b="0">
                <a:solidFill>
                  <a:srgbClr val="2B4C6F"/>
                </a:solidFill>
                <a:latin typeface="Aptos"/>
                <a:ea typeface="Aptos"/>
                <a:cs typeface="Aptos"/>
              </a:rPr>
              <a:t>每一次行銷活動、媒體報導、利害關係人溝通與危機回應，都在存入信任，或提領信任。</a:t>
            </a:r>
          </a:p>
        </p:txBody>
      </p:sp>
    </p:spTree>
    <p:extLst>
      <p:ext uri="{BB962C8B-B14F-4D97-AF65-F5344CB8AC3E}">
        <p14:creationId xmlns:p14="http://schemas.microsoft.com/office/powerpoint/2010/main" val="643715759"/>
      </p:ext>
    </p:extLst>
  </p:cSld>
</p:sld>
</file>

<file path=ppt/slides/slide30.xml><?xml version="1.0" encoding="utf-8"?>
<p:sld xmlns:p="http://schemas.openxmlformats.org/presentationml/2006/main">
  <p:cSld>
    <p:bg>
      <p:bgPr>
        <a:solidFill xmlns:a="http://schemas.openxmlformats.org/drawingml/2006/main">
          <a:srgbClr val="1A233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46212A4-7B19-4C27-BAF6-7A3E9F004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4198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825" b="0">
                <a:solidFill>
                  <a:srgbClr val="A8C4D6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A8C4D6"/>
                </a:solidFill>
                <a:latin typeface="Aptos"/>
                <a:ea typeface="Aptos"/>
                <a:cs typeface="Aptos"/>
              </a:rPr>
              <a:t>NCCU GCIT · KAI TANG · 2026.10.12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9478B5B-BAB5-47DD-AE6A-E1CB311A3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6391275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1">
                <a:solidFill>
                  <a:srgbClr val="A8C4D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A8C4D6"/>
                </a:solidFill>
                <a:latin typeface="Aptos"/>
                <a:ea typeface="Aptos"/>
                <a:cs typeface="Aptos"/>
              </a:rPr>
              <a:t>30</a:t>
            </a:r>
          </a:p>
        </p:txBody>
      </p:sp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fd7ee3126664803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6D5ACE8-931E-4304-8513-304A075E3A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14350"/>
            <a:ext cx="666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125" b="1">
                <a:solidFill>
                  <a:srgbClr val="D4A76A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D4A76A"/>
                </a:solidFill>
                <a:latin typeface="Aptos"/>
                <a:ea typeface="Aptos"/>
                <a:cs typeface="Aptos"/>
              </a:rPr>
              <a:t>STAY CONNECTED  ｜  保持聯絡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79A0E0B-A77B-4E66-B35F-1CB69FEC0A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952500"/>
            <a:ext cx="75247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3375" b="1">
                <a:solidFill>
                  <a:srgbClr val="FAFAF8"/>
                </a:solidFill>
                <a:latin typeface="Aptos"/>
                <a:ea typeface="Aptos"/>
                <a:cs typeface="Aptos"/>
              </a:defRPr>
            </a:pPr>
            <a:r>
              <a:rPr sz="3375" b="1">
                <a:solidFill>
                  <a:srgbClr val="FAFAF8"/>
                </a:solidFill>
                <a:latin typeface="Aptos"/>
                <a:ea typeface="Aptos"/>
                <a:cs typeface="Aptos"/>
              </a:rPr>
              <a:t>Stay connected after the talk.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D5B772D-2252-4D6D-9D8C-9395D3917F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076450"/>
            <a:ext cx="7524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>
                <a:solidFill>
                  <a:srgbClr val="D4A76A"/>
                </a:solidFill>
                <a:latin typeface="Aptos"/>
                <a:ea typeface="Aptos"/>
                <a:cs typeface="Aptos"/>
              </a:defRPr>
            </a:pPr>
            <a:r>
              <a:rPr sz="2025" b="1">
                <a:solidFill>
                  <a:srgbClr val="D4A76A"/>
                </a:solidFill>
                <a:latin typeface="Aptos"/>
                <a:ea typeface="Aptos"/>
                <a:cs typeface="Aptos"/>
              </a:rPr>
              <a:t>演講之後，繼續保持聯絡。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AF3B7ED-9B00-485E-9F44-81DA359793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590800"/>
            <a:ext cx="723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0">
                <a:solidFill>
                  <a:srgbClr val="A8C4D6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A8C4D6"/>
                </a:solidFill>
                <a:latin typeface="Aptos"/>
                <a:ea typeface="Aptos"/>
                <a:cs typeface="Aptos"/>
              </a:rPr>
              <a:t>Website, Persona Media, podcast, social media, and LINE—choose the place that fits you.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E9AAC37-3195-4CBB-B7BE-0887DFCF4B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914650"/>
            <a:ext cx="723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75" b="0">
                <a:solidFill>
                  <a:srgbClr val="FAFAF8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FAFAF8"/>
                </a:solidFill>
                <a:latin typeface="Aptos"/>
                <a:ea typeface="Aptos"/>
                <a:cs typeface="Aptos"/>
              </a:rPr>
              <a:t>官網、人物誌、Podcast、社群與 LINE，選擇你最習慣的平台。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D7DA432-4E13-4A31-811B-41A6346CA9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429000"/>
            <a:ext cx="3143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125" b="1">
                <a:solidFill>
                  <a:srgbClr val="FAFAF8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AFAF8"/>
                </a:solidFill>
                <a:latin typeface="Aptos"/>
                <a:ea typeface="Aptos"/>
                <a:cs typeface="Aptos"/>
              </a:rPr>
              <a:t>Official Website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125" b="1">
                <a:solidFill>
                  <a:srgbClr val="FAFAF8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AFAF8"/>
                </a:solidFill>
                <a:latin typeface="Aptos"/>
                <a:ea typeface="Aptos"/>
                <a:cs typeface="Aptos"/>
              </a:rPr>
              <a:t>官方網站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E3F6EF0-DC0C-4D29-9258-AD193F87FF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848100"/>
            <a:ext cx="3143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0">
                <a:solidFill>
                  <a:srgbClr val="A8C4D6"/>
                </a:solidFill>
                <a:latin typeface="Aptos"/>
                <a:ea typeface="Aptos"/>
                <a:cs typeface="Aptos"/>
              </a:defRPr>
            </a:pPr>
            <a:r>
              <a:rPr sz="900" b="0">
                <a:solidFill>
                  <a:srgbClr val="A8C4D6"/>
                </a:solidFill>
                <a:latin typeface="Aptos"/>
                <a:ea typeface="Aptos"/>
                <a:cs typeface="Aptos"/>
              </a:rPr>
              <a:t>taiwankai.com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E490C48-A7C0-40C6-80BC-EACAB106E4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429000"/>
            <a:ext cx="3143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125" b="1">
                <a:solidFill>
                  <a:srgbClr val="FAFAF8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AFAF8"/>
                </a:solidFill>
                <a:latin typeface="Aptos"/>
                <a:ea typeface="Aptos"/>
                <a:cs typeface="Aptos"/>
              </a:rPr>
              <a:t>Persona Media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125" b="1">
                <a:solidFill>
                  <a:srgbClr val="FAFAF8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AFAF8"/>
                </a:solidFill>
                <a:latin typeface="Aptos"/>
                <a:ea typeface="Aptos"/>
                <a:cs typeface="Aptos"/>
              </a:rPr>
              <a:t>人物誌 Persona Media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21A3FB1-7259-4DC4-8672-4C47264F4C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848100"/>
            <a:ext cx="3143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0">
                <a:solidFill>
                  <a:srgbClr val="A8C4D6"/>
                </a:solidFill>
                <a:latin typeface="Aptos"/>
                <a:ea typeface="Aptos"/>
                <a:cs typeface="Aptos"/>
              </a:defRPr>
            </a:pPr>
            <a:r>
              <a:rPr sz="900" b="0">
                <a:solidFill>
                  <a:srgbClr val="A8C4D6"/>
                </a:solidFill>
                <a:latin typeface="Aptos"/>
                <a:ea typeface="Aptos"/>
                <a:cs typeface="Aptos"/>
              </a:rPr>
              <a:t>persona-media.com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529B2AC-A61C-4DA4-A5D2-11D9AAF4EF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114800"/>
            <a:ext cx="3143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125" b="1">
                <a:solidFill>
                  <a:srgbClr val="FAFAF8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AFAF8"/>
                </a:solidFill>
                <a:latin typeface="Aptos"/>
                <a:ea typeface="Aptos"/>
                <a:cs typeface="Aptos"/>
              </a:rPr>
              <a:t>Life Lessons from Failure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125" b="1">
                <a:solidFill>
                  <a:srgbClr val="FAFAF8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AFAF8"/>
                </a:solidFill>
                <a:latin typeface="Aptos"/>
                <a:ea typeface="Aptos"/>
                <a:cs typeface="Aptos"/>
              </a:rPr>
              <a:t>人生善敗學 Podcast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A228EA1-213E-4EDD-99D4-857349B1F2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533900"/>
            <a:ext cx="3143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0">
                <a:solidFill>
                  <a:srgbClr val="A8C4D6"/>
                </a:solidFill>
                <a:latin typeface="Aptos"/>
                <a:ea typeface="Aptos"/>
                <a:cs typeface="Aptos"/>
              </a:defRPr>
            </a:pPr>
            <a:r>
              <a:rPr sz="900" b="0">
                <a:solidFill>
                  <a:srgbClr val="A8C4D6"/>
                </a:solidFill>
                <a:latin typeface="Aptos"/>
                <a:ea typeface="Aptos"/>
                <a:cs typeface="Aptos"/>
              </a:rPr>
              <a:t>Apple Podcasts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5059027-E49F-413E-9D9D-DBEC3DEB5B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114800"/>
            <a:ext cx="3143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125" b="1">
                <a:solidFill>
                  <a:srgbClr val="FAFAF8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AFAF8"/>
                </a:solidFill>
                <a:latin typeface="Aptos"/>
                <a:ea typeface="Aptos"/>
                <a:cs typeface="Aptos"/>
              </a:rPr>
              <a:t>Facebook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125" b="1">
                <a:solidFill>
                  <a:srgbClr val="FAFAF8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AFAF8"/>
                </a:solidFill>
                <a:latin typeface="Aptos"/>
                <a:ea typeface="Aptos"/>
                <a:cs typeface="Aptos"/>
              </a:rPr>
              <a:t>Facebook 粉絲專頁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240444E-1DBF-47E0-AEE1-F3D96EB7BA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533900"/>
            <a:ext cx="3143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0">
                <a:solidFill>
                  <a:srgbClr val="A8C4D6"/>
                </a:solidFill>
                <a:latin typeface="Aptos"/>
                <a:ea typeface="Aptos"/>
                <a:cs typeface="Aptos"/>
              </a:defRPr>
            </a:pPr>
            <a:r>
              <a:rPr sz="900" b="0">
                <a:solidFill>
                  <a:srgbClr val="A8C4D6"/>
                </a:solidFill>
                <a:latin typeface="Aptos"/>
                <a:ea typeface="Aptos"/>
                <a:cs typeface="Aptos"/>
              </a:rPr>
              <a:t>facebook.com/kaitangtw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9DA4170-324F-485F-B4D0-2B5CCFDAF7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800600"/>
            <a:ext cx="3143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125" b="1">
                <a:solidFill>
                  <a:srgbClr val="FAFAF8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AFAF8"/>
                </a:solidFill>
                <a:latin typeface="Aptos"/>
                <a:ea typeface="Aptos"/>
                <a:cs typeface="Aptos"/>
              </a:rPr>
              <a:t>YouTube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125" b="1">
                <a:solidFill>
                  <a:srgbClr val="FAFAF8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AFAF8"/>
                </a:solidFill>
                <a:latin typeface="Aptos"/>
                <a:ea typeface="Aptos"/>
                <a:cs typeface="Aptos"/>
              </a:rPr>
              <a:t>YouTube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3A054B9-58B1-44F0-99DB-81F154A562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219700"/>
            <a:ext cx="3143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0">
                <a:solidFill>
                  <a:srgbClr val="A8C4D6"/>
                </a:solidFill>
                <a:latin typeface="Aptos"/>
                <a:ea typeface="Aptos"/>
                <a:cs typeface="Aptos"/>
              </a:defRPr>
            </a:pPr>
            <a:r>
              <a:rPr sz="900" b="0">
                <a:solidFill>
                  <a:srgbClr val="A8C4D6"/>
                </a:solidFill>
                <a:latin typeface="Aptos"/>
                <a:ea typeface="Aptos"/>
                <a:cs typeface="Aptos"/>
              </a:rPr>
              <a:t>@kaiyeahtalk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302BAE0-8DB3-45BF-8505-99446559F8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800600"/>
            <a:ext cx="3143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125" b="1">
                <a:solidFill>
                  <a:srgbClr val="FAFAF8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AFAF8"/>
                </a:solidFill>
                <a:latin typeface="Aptos"/>
                <a:ea typeface="Aptos"/>
                <a:cs typeface="Aptos"/>
              </a:rPr>
              <a:t>LINE Official Account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125" b="1">
                <a:solidFill>
                  <a:srgbClr val="FAFAF8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AFAF8"/>
                </a:solidFill>
                <a:latin typeface="Aptos"/>
                <a:ea typeface="Aptos"/>
                <a:cs typeface="Aptos"/>
              </a:rPr>
              <a:t>LINE 官方帳號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6F63F6A-7262-4229-9843-F915A1F232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5219700"/>
            <a:ext cx="3143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0">
                <a:solidFill>
                  <a:srgbClr val="A8C4D6"/>
                </a:solidFill>
                <a:latin typeface="Aptos"/>
                <a:ea typeface="Aptos"/>
                <a:cs typeface="Aptos"/>
              </a:defRPr>
            </a:pPr>
            <a:r>
              <a:rPr sz="900" b="0">
                <a:solidFill>
                  <a:srgbClr val="A8C4D6"/>
                </a:solidFill>
                <a:latin typeface="Aptos"/>
                <a:ea typeface="Aptos"/>
                <a:cs typeface="Aptos"/>
              </a:rPr>
              <a:t>lin.ee/7QDXyhX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57C049F-B576-43FA-9966-B46715670C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1200150"/>
            <a:ext cx="2152650" cy="2152650"/>
          </a:xfrm>
          <a:prstGeom xmlns:a="http://schemas.openxmlformats.org/drawingml/2006/main" prst="roundRect">
            <a:avLst>
              <a:gd name="adj" fmla="val 7965"/>
            </a:avLst>
          </a:prstGeom>
          <a:solidFill xmlns:a="http://schemas.openxmlformats.org/drawingml/2006/main">
            <a:srgbClr val="FAFAF8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4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d21547d4db6493c"/>
          <a:stretch xmlns:a="http://schemas.openxmlformats.org/drawingml/2006/main"/>
        </p:blipFill>
        <p:spPr>
          <a:xfrm xmlns:a="http://schemas.openxmlformats.org/drawingml/2006/main">
            <a:off x="9172575" y="1400175"/>
            <a:ext cx="1752600" cy="1752600"/>
          </a:xfrm>
          <a:prstGeom xmlns:a="http://schemas.openxmlformats.org/drawingml/2006/main" prst="rect">
            <a:avLst/>
          </a:prstGeom>
        </p:spPr>
      </p:pic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EF72A24-2A19-4F2E-9913-7C4B39C141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24875" y="3543300"/>
            <a:ext cx="304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125" b="1">
                <a:solidFill>
                  <a:srgbClr val="FAFAF8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AFAF8"/>
                </a:solidFill>
                <a:latin typeface="Aptos"/>
                <a:ea typeface="Aptos"/>
                <a:cs typeface="Aptos"/>
              </a:rPr>
              <a:t>lin.ee/7QDXyhX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B496B7B-DB51-4588-9DB7-E56AAF06A3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4198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825" b="0">
                <a:solidFill>
                  <a:srgbClr val="A8C4D6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A8C4D6"/>
                </a:solidFill>
                <a:latin typeface="Aptos"/>
                <a:ea typeface="Aptos"/>
                <a:cs typeface="Aptos"/>
              </a:rPr>
              <a:t>NCCU GCIT · KAI TANG · 2026.10.12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A1F710F-97B7-41CE-94AF-2338F17934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6391275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1">
                <a:solidFill>
                  <a:srgbClr val="A8C4D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A8C4D6"/>
                </a:solidFill>
                <a:latin typeface="Aptos"/>
                <a:ea typeface="Aptos"/>
                <a:cs typeface="Aptos"/>
              </a:rPr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1835758341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5F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8A2BC91-F0B3-4683-B107-97B5A05D98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BFA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3CF1252-5ACB-4CFF-8373-F4E7A0E96E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4198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825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NCCU GCIT · KAI TANG · 2026.10.12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116AFCC-FC25-4321-BB99-BA7EC2448C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6391275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1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18096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6C7CD7A-EC10-4679-AFB6-1538BA3513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572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718096"/>
                </a:solidFill>
                <a:latin typeface="Aptos"/>
                <a:ea typeface="Aptos"/>
                <a:cs typeface="Aptos"/>
              </a:rPr>
              <a:t>LIVE POLL  ｜  現場投票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E3B0BCD-0BA9-4C88-837D-AB4FD66272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857250"/>
            <a:ext cx="10744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3375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3375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Which work would you actually want to do?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A4CE30E-6740-484B-B448-A853474636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524000"/>
            <a:ext cx="1057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>
                <a:solidFill>
                  <a:srgbClr val="2B4C6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B4C6F"/>
                </a:solidFill>
                <a:latin typeface="Aptos"/>
                <a:ea typeface="Aptos"/>
                <a:cs typeface="Aptos"/>
              </a:rPr>
              <a:t>你真正想做的是哪一種工作？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13A1E1D-31D2-47B4-BDF9-0F7986D62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247900"/>
            <a:ext cx="10858500" cy="3333750"/>
          </a:xfrm>
          <a:prstGeom xmlns:a="http://schemas.openxmlformats.org/drawingml/2006/main" prst="roundRect">
            <a:avLst>
              <a:gd name="adj" fmla="val 5143"/>
            </a:avLst>
          </a:prstGeom>
          <a:solidFill xmlns:a="http://schemas.openxmlformats.org/drawingml/2006/main">
            <a:srgbClr val="FAFAF8"/>
          </a:solidFill>
          <a:ln xmlns:a="http://schemas.openxmlformats.org/drawingml/2006/main" w="9525">
            <a:solidFill>
              <a:srgbClr val="D9D7D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2E3B964-B64B-45C5-A940-1683A7AB0A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45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>
                <a:solidFill>
                  <a:srgbClr val="C4A6A6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C4A6A6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B07F099-54CC-46DA-833F-A33C48527C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2609850"/>
            <a:ext cx="433387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Plan an integrated campaign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35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規劃整合行銷活動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E9E295F-D20F-4C33-823B-9A64DE072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2675" y="2609850"/>
            <a:ext cx="45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>
                <a:solidFill>
                  <a:srgbClr val="A8BFA0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A8BFA0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E57DF82-750A-4378-89FE-E8EF57175C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53225" y="2609850"/>
            <a:ext cx="433387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Build relationships with reporters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35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經營記者與媒體關係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4DF249C-1A74-497C-9903-1996F33F2C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943350"/>
            <a:ext cx="45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>
                <a:solidFill>
                  <a:srgbClr val="C4A6A6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C4A6A6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2812CE0-7CB0-42B4-9CD0-8A75E9AD70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3943350"/>
            <a:ext cx="433387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Coordinate a live crisis response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35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協調即時危機應變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4F9DB02-EBB9-4DCD-B194-1597EC8048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2675" y="3943350"/>
            <a:ext cx="457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>
                <a:solidFill>
                  <a:srgbClr val="A8BFA0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A8BFA0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E783850-88D5-46AF-A28D-49298D223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53225" y="3943350"/>
            <a:ext cx="433387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35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Measure what changed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35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衡量傳播造成的改變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013F335-AB22-49A3-B1B6-0BB699BD99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5105400"/>
            <a:ext cx="9239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125" b="1">
                <a:solidFill>
                  <a:srgbClr val="2B4C6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2B4C6F"/>
                </a:solidFill>
                <a:latin typeface="Aptos"/>
                <a:ea typeface="Aptos"/>
                <a:cs typeface="Aptos"/>
              </a:rPr>
              <a:t>Your answer points to a different role—not a different level of prestige.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125" b="1">
                <a:solidFill>
                  <a:srgbClr val="2B4C6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2B4C6F"/>
                </a:solidFill>
                <a:latin typeface="Aptos"/>
                <a:ea typeface="Aptos"/>
                <a:cs typeface="Aptos"/>
              </a:rPr>
              <a:t>答案指向不同角色，不代表誰比較高級。</a:t>
            </a:r>
          </a:p>
        </p:txBody>
      </p:sp>
    </p:spTree>
    <p:extLst>
      <p:ext uri="{BB962C8B-B14F-4D97-AF65-F5344CB8AC3E}">
        <p14:creationId xmlns:p14="http://schemas.microsoft.com/office/powerpoint/2010/main" val="137605661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1A233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A2881F0-CB08-4747-A2A5-A91F685EB2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4198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825" b="0">
                <a:solidFill>
                  <a:srgbClr val="A8C4D6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A8C4D6"/>
                </a:solidFill>
                <a:latin typeface="Aptos"/>
                <a:ea typeface="Aptos"/>
                <a:cs typeface="Aptos"/>
              </a:rPr>
              <a:t>NCCU GCIT · KAI TANG · 2026.10.12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9BF494D-569E-48DF-97BE-743EDE39C2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6391275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1">
                <a:solidFill>
                  <a:srgbClr val="A8C4D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A8C4D6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  <p:pic>
        <p:nvPicPr>
          <p:cNvPr id="1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3333922cd094bc8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62CE797-2EB8-438A-9402-01A2D6737A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76300"/>
            <a:ext cx="2857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600" b="1">
                <a:solidFill>
                  <a:srgbClr val="D4A76A"/>
                </a:solidFill>
                <a:latin typeface="Aptos"/>
                <a:ea typeface="Aptos"/>
                <a:cs typeface="Aptos"/>
              </a:defRPr>
            </a:pPr>
            <a:r>
              <a:rPr sz="9600" b="1">
                <a:solidFill>
                  <a:srgbClr val="D4A76A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FD83BC9-4121-46CD-82CD-1B6A3DC3A2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1390650"/>
            <a:ext cx="7810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3600" b="1">
                <a:solidFill>
                  <a:srgbClr val="FAFAF8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FAFAF8"/>
                </a:solidFill>
                <a:latin typeface="Aptos"/>
                <a:ea typeface="Aptos"/>
                <a:cs typeface="Aptos"/>
              </a:rPr>
              <a:t>See the whole industry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C3B6E57-D321-4540-9259-2657011C73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2152650"/>
            <a:ext cx="8001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250" b="1">
                <a:solidFill>
                  <a:srgbClr val="D4A76A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D4A76A"/>
                </a:solidFill>
                <a:latin typeface="Aptos"/>
                <a:ea typeface="Aptos"/>
                <a:cs typeface="Aptos"/>
              </a:rPr>
              <a:t>先看懂整個產業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25A3FDE-C552-48D4-88D7-A76117947B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2876550"/>
            <a:ext cx="80962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650" b="0">
                <a:solidFill>
                  <a:srgbClr val="A8C4D6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A8C4D6"/>
                </a:solidFill>
                <a:latin typeface="Aptos"/>
                <a:ea typeface="Aptos"/>
                <a:cs typeface="Aptos"/>
              </a:rPr>
              <a:t>Choose a career by the problem you want to solve—not by the job title alone.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D88944C-612C-4024-8200-4725E8F62E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3714750"/>
            <a:ext cx="80962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500" b="0">
                <a:solidFill>
                  <a:srgbClr val="FAFAF8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FAFAF8"/>
                </a:solidFill>
                <a:latin typeface="Aptos"/>
                <a:ea typeface="Aptos"/>
                <a:cs typeface="Aptos"/>
              </a:rPr>
              <a:t>用你想解決的問題選職涯，不要只看職稱。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D1266A8-65EE-4CF5-BCFA-06FCA6D875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4198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825" b="0">
                <a:solidFill>
                  <a:srgbClr val="A8C4D6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A8C4D6"/>
                </a:solidFill>
                <a:latin typeface="Aptos"/>
                <a:ea typeface="Aptos"/>
                <a:cs typeface="Aptos"/>
              </a:rPr>
              <a:t>NCCU GCIT · KAI TANG · 2026.10.12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836995C-747D-402E-B61D-E0054488ED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6391275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1">
                <a:solidFill>
                  <a:srgbClr val="A8C4D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A8C4D6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453824362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5F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A1D1364-C59F-4A9F-8750-110067456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BFA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48F7105-29B3-477D-8EA0-653A289307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4198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825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NCCU GCIT · KAI TANG · 2026.10.12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933C36A-952F-46EA-9220-6BC9C0CE4A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6391275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1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18096"/>
                </a:solidFill>
                <a:latin typeface="Aptos"/>
                <a:ea typeface="Aptos"/>
                <a:cs typeface="Aptos"/>
              </a:rPr>
              <a:t>06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BB87938-1881-4008-8F16-64C537987F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572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718096"/>
                </a:solidFill>
                <a:latin typeface="Aptos"/>
                <a:ea typeface="Aptos"/>
                <a:cs typeface="Aptos"/>
              </a:rPr>
              <a:t>THREE PROFESSIONS  ｜  三種專業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EC2A8E8-23E3-4BF4-A672-42ED7BA744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857250"/>
            <a:ext cx="10744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3375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3375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Three jobs. One shared currency: trust.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7BF25AD-7050-4ACC-998C-FF804DEDB5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524000"/>
            <a:ext cx="1057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>
                <a:solidFill>
                  <a:srgbClr val="2B4C6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B4C6F"/>
                </a:solidFill>
                <a:latin typeface="Aptos"/>
                <a:ea typeface="Aptos"/>
                <a:cs typeface="Aptos"/>
              </a:rPr>
              <a:t>三種工作，共用同一種貨幣：信任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A5BEE7A-2F60-4BF3-B742-F2C1419161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590800"/>
            <a:ext cx="5238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>
                <a:solidFill>
                  <a:srgbClr val="C4A6A6"/>
                </a:solidFill>
                <a:latin typeface="Aptos"/>
                <a:ea typeface="Aptos"/>
                <a:cs typeface="Aptos"/>
              </a:defRPr>
            </a:pPr>
            <a:r>
              <a:rPr sz="2025" b="1">
                <a:solidFill>
                  <a:srgbClr val="C4A6A6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49EE3CF-447D-4759-AB3A-8F6A9AC058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86100"/>
            <a:ext cx="300037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75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Integrated Marketing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575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整合行銷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FAE1033-DA4F-4C26-9565-B4BF113C98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886200"/>
            <a:ext cx="3143250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Choose the best mix of tools from the brand’s point of view.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275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從品牌角度配適工具，做出最佳效益組合。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5EAA9ED-BB17-456D-BD34-AB6AEECB79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2571750"/>
            <a:ext cx="19050" cy="2571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7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453BB92-1D56-4306-A02C-91DF038FF0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2590800"/>
            <a:ext cx="5238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>
                <a:solidFill>
                  <a:srgbClr val="A8BFA0"/>
                </a:solidFill>
                <a:latin typeface="Aptos"/>
                <a:ea typeface="Aptos"/>
                <a:cs typeface="Aptos"/>
              </a:defRPr>
            </a:pPr>
            <a:r>
              <a:rPr sz="2025" b="1">
                <a:solidFill>
                  <a:srgbClr val="A8BFA0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CA9C65F-B792-41FA-960F-FA4E99B3CB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3086100"/>
            <a:ext cx="300037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75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Media &amp; Public Relations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575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媒體與公共關係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3C18882-7CEE-46F3-91E0-A8429039BC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3886200"/>
            <a:ext cx="3143250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Act as an amplifier in good times—and a firewall when risk rises.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275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順境是放大器，風險升高時是防火牆。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EFC994E-0697-489B-B382-25692A5A53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86650" y="2571750"/>
            <a:ext cx="19050" cy="2571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7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1B47774-5F92-49D2-8DB8-73C6032C5E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2590800"/>
            <a:ext cx="5238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>
                <a:solidFill>
                  <a:srgbClr val="A8C4D6"/>
                </a:solidFill>
                <a:latin typeface="Aptos"/>
                <a:ea typeface="Aptos"/>
                <a:cs typeface="Aptos"/>
              </a:defRPr>
            </a:pPr>
            <a:r>
              <a:rPr sz="2025" b="1">
                <a:solidFill>
                  <a:srgbClr val="A8C4D6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780A879-F089-4FCE-A955-3526062C4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3086100"/>
            <a:ext cx="300037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75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Crisis &amp; Reputation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575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危機與聲譽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193755B-F958-4B26-9E72-A774B85D99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3886200"/>
            <a:ext cx="3143250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Face the problem, rebuild the facts, take responsibility, and repair.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275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面對問題、重建事實、承擔責任並完成修復。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7A75ABC-14E8-490A-9BBC-F2EC14FB9F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334000"/>
            <a:ext cx="10096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75" b="1">
                <a:solidFill>
                  <a:srgbClr val="2B4C6F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2B4C6F"/>
                </a:solidFill>
                <a:latin typeface="Aptos"/>
                <a:ea typeface="Aptos"/>
                <a:cs typeface="Aptos"/>
              </a:rPr>
              <a:t>The disciplines connect, but their daily decisions and pressure are different.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275" b="1">
                <a:solidFill>
                  <a:srgbClr val="2B4C6F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2B4C6F"/>
                </a:solidFill>
                <a:latin typeface="Aptos"/>
                <a:ea typeface="Aptos"/>
                <a:cs typeface="Aptos"/>
              </a:rPr>
              <a:t>三者互相連結，但每天做的決策與承受的壓力並不相同。</a:t>
            </a:r>
          </a:p>
        </p:txBody>
      </p:sp>
    </p:spTree>
    <p:extLst>
      <p:ext uri="{BB962C8B-B14F-4D97-AF65-F5344CB8AC3E}">
        <p14:creationId xmlns:p14="http://schemas.microsoft.com/office/powerpoint/2010/main" val="709184626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5F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B1F97F6-82EF-4C25-959C-59E8B1D9AA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4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D739541-9DED-4FC5-ADED-56260EDE95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4198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825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NCCU GCIT · KAI TANG · 2026.10.12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DF2636A-610F-4001-81D7-A1B2AA9E72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6391275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1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18096"/>
                </a:solidFill>
                <a:latin typeface="Aptos"/>
                <a:ea typeface="Aptos"/>
                <a:cs typeface="Aptos"/>
              </a:rPr>
              <a:t>07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C7271E5-9DBA-48FF-BDCC-1A0DCBA03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572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718096"/>
                </a:solidFill>
                <a:latin typeface="Aptos"/>
                <a:ea typeface="Aptos"/>
                <a:cs typeface="Aptos"/>
              </a:rPr>
              <a:t>THE INDUSTRY ECOSYSTEM  ｜  產業生態系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84D6221-BA40-498F-80BB-B4A4477044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857250"/>
            <a:ext cx="10744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3375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3375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One assignment moves through many owners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CC8C225-D8F8-4764-92B1-FFD96C9283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524000"/>
            <a:ext cx="1057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>
                <a:solidFill>
                  <a:srgbClr val="2B4C6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B4C6F"/>
                </a:solidFill>
                <a:latin typeface="Aptos"/>
                <a:ea typeface="Aptos"/>
                <a:cs typeface="Aptos"/>
              </a:rPr>
              <a:t>一個案子會經過許多不同負責人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21160BF-8FC1-44A7-A5E0-A34FCED1EC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2857500"/>
            <a:ext cx="2476500" cy="11430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2B4C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5579DC8-6F88-4ABC-93E8-823031587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3105150"/>
            <a:ext cx="2057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425" b="1">
                <a:solidFill>
                  <a:srgbClr val="FAFAF8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FAFAF8"/>
                </a:solidFill>
                <a:latin typeface="Aptos"/>
                <a:ea typeface="Aptos"/>
                <a:cs typeface="Aptos"/>
              </a:rPr>
              <a:t>ONE SHARED EVENT</a:t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1425" b="1">
                <a:solidFill>
                  <a:srgbClr val="FAFAF8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FAFAF8"/>
                </a:solidFill>
                <a:latin typeface="Aptos"/>
                <a:ea typeface="Aptos"/>
                <a:cs typeface="Aptos"/>
              </a:rPr>
              <a:t>同一事件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3CCEF57-5A5E-4A9D-BCB3-7587909D8A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476500"/>
            <a:ext cx="23812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275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Brand / in-house</a:t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1275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品牌端／企業內部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880E901-EF32-4D56-9B17-DCD7CBF5A4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267200"/>
            <a:ext cx="23812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275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Agency</a:t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1275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代理商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4BD055F-D445-4BBB-A7AF-EBA12996E9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476500"/>
            <a:ext cx="23812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275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Newsroom</a:t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1275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新聞媒體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DB6316F-FC8D-4BAA-AC06-15F673D01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4267200"/>
            <a:ext cx="23812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275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Creators / platforms</a:t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1275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創作者／平台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45F8A52-6CAA-449C-9074-C090A73116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4762500"/>
            <a:ext cx="23812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275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Research / legal / production</a:t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1275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研究／法務／製作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6A1C788-904B-4AF4-91B5-FC9286482F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5524500"/>
            <a:ext cx="8763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125" b="1">
                <a:solidFill>
                  <a:srgbClr val="2B4C6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2B4C6F"/>
                </a:solidFill>
                <a:latin typeface="Aptos"/>
                <a:ea typeface="Aptos"/>
                <a:cs typeface="Aptos"/>
              </a:rPr>
              <a:t>Career choices differ by who you serve, what you own, and how close you are to the decision.</a:t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1125" b="1">
                <a:solidFill>
                  <a:srgbClr val="2B4C6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2B4C6F"/>
                </a:solidFill>
                <a:latin typeface="Aptos"/>
                <a:ea typeface="Aptos"/>
                <a:cs typeface="Aptos"/>
              </a:rPr>
              <a:t>職涯差異來自你服務誰、負責什麼，以及離決策有多近。</a:t>
            </a:r>
          </a:p>
        </p:txBody>
      </p:sp>
    </p:spTree>
    <p:extLst>
      <p:ext uri="{BB962C8B-B14F-4D97-AF65-F5344CB8AC3E}">
        <p14:creationId xmlns:p14="http://schemas.microsoft.com/office/powerpoint/2010/main" val="1483358161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7F5F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76D6646-2135-45AB-8572-FD4992D299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BFA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C9D93E3-7CF5-4FB2-862E-6B9E00A1A8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4198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825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NCCU GCIT · KAI TANG · 2026.10.12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06706AB-F260-4F1C-BB6A-A81CF39CC1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6391275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1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18096"/>
                </a:solidFill>
                <a:latin typeface="Aptos"/>
                <a:ea typeface="Aptos"/>
                <a:cs typeface="Aptos"/>
              </a:rPr>
              <a:t>08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5CD9818-23A5-447B-92D9-7B6CAB3C59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572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718096"/>
                </a:solidFill>
                <a:latin typeface="Aptos"/>
                <a:ea typeface="Aptos"/>
                <a:cs typeface="Aptos"/>
              </a:rPr>
              <a:t>THE VALUE CHAIN  ｜  價值鏈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3F62755-EFAE-477D-93B9-E85BBDAF42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857250"/>
            <a:ext cx="10744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3375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3375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A campaign is a decision chain—not a content factory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846DAF5-0108-47BD-86DE-3CBB7C17E2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524000"/>
            <a:ext cx="1057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>
                <a:solidFill>
                  <a:srgbClr val="2B4C6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B4C6F"/>
                </a:solidFill>
                <a:latin typeface="Aptos"/>
                <a:ea typeface="Aptos"/>
                <a:cs typeface="Aptos"/>
              </a:rPr>
              <a:t>行銷活動是決策鏈，不是內容工廠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E4E5B5D-ABDA-44F8-92B8-31DD97C577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667000"/>
            <a:ext cx="419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>
                <a:solidFill>
                  <a:srgbClr val="C4A6A6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C4A6A6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556CA03-8DC6-4211-982E-CE0907B07A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2857500"/>
            <a:ext cx="9334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7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FB05F6A-F9C4-4AB1-B7EE-6198C6387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295650"/>
            <a:ext cx="1476375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35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Read the market</a:t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135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讀懂市場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90F6774-C0AC-4946-92BC-EC353FC078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2667000"/>
            <a:ext cx="419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>
                <a:solidFill>
                  <a:srgbClr val="A8BFA0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A8BFA0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9AAF359-A711-496B-A536-CF4722CB77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2857500"/>
            <a:ext cx="9334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7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8C613D9-2E16-409A-88AA-CAB20F6408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3295650"/>
            <a:ext cx="1476375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35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Define the problem</a:t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135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定義問題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C95680E-6FEA-4CF8-AB33-F848E3FB7B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2900" y="2667000"/>
            <a:ext cx="419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>
                <a:solidFill>
                  <a:srgbClr val="C4A6A6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C4A6A6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2935AD3-2A59-41AA-841B-3405F7C21E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4400" y="2857500"/>
            <a:ext cx="9334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7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C1ACF88-AFCB-402E-A78E-7E7A8D830A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2900" y="3295650"/>
            <a:ext cx="1476375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35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Choose the audience</a:t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135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選擇受眾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052DC1D-7F9F-4300-9D76-835F38FC96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2667000"/>
            <a:ext cx="419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>
                <a:solidFill>
                  <a:srgbClr val="A8BFA0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A8BFA0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A96B7A7-5178-4A0A-A909-954F45E9A4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857500"/>
            <a:ext cx="9334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7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A946C0E-7720-4DFE-A6E6-344491BC8F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3295650"/>
            <a:ext cx="1476375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35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Set the position</a:t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135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建立定位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3996EEE-D0D7-4651-9F80-8B1EE5D23E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81900" y="2667000"/>
            <a:ext cx="419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>
                <a:solidFill>
                  <a:srgbClr val="C4A6A6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C4A6A6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DB147CA-F451-4311-801C-03938BA289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857500"/>
            <a:ext cx="9334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7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9798AE6-31AF-4C3E-AA44-AB17BE10CD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81900" y="3295650"/>
            <a:ext cx="1476375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35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Match the media</a:t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135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配適媒介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67B973C-7EC1-4FF8-9510-23803FEBE7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2667000"/>
            <a:ext cx="419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>
                <a:solidFill>
                  <a:srgbClr val="A8BFA0"/>
                </a:solidFill>
                <a:latin typeface="Aptos"/>
                <a:ea typeface="Aptos"/>
                <a:cs typeface="Aptos"/>
              </a:defRPr>
            </a:pPr>
            <a:r>
              <a:rPr sz="2250" b="1">
                <a:solidFill>
                  <a:srgbClr val="A8BFA0"/>
                </a:solidFill>
                <a:latin typeface="Aptos"/>
                <a:ea typeface="Aptos"/>
                <a:cs typeface="Aptos"/>
              </a:rPr>
              <a:t>6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C6C66D4-8A10-4A07-A476-E2695481C3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67900" y="2857500"/>
            <a:ext cx="9334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7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80FF81C-2B1A-47CC-9645-110229DA7F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3295650"/>
            <a:ext cx="1476375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35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Verify the change</a:t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135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驗證改變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ECFC651-9733-4C48-8563-08F6C876D9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857750"/>
            <a:ext cx="94297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275" b="1">
                <a:solidFill>
                  <a:srgbClr val="2B4C6F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2B4C6F"/>
                </a:solidFill>
                <a:latin typeface="Aptos"/>
                <a:ea typeface="Aptos"/>
                <a:cs typeface="Aptos"/>
              </a:rPr>
              <a:t>Visible content is the result. Value comes from the decisions that make it coherent.</a:t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1275" b="1">
                <a:solidFill>
                  <a:srgbClr val="2B4C6F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2B4C6F"/>
                </a:solidFill>
                <a:latin typeface="Aptos"/>
                <a:ea typeface="Aptos"/>
                <a:cs typeface="Aptos"/>
              </a:rPr>
              <a:t>內容是可見的結果；讓內容前後一致的決策，才是真正價值。</a:t>
            </a:r>
          </a:p>
        </p:txBody>
      </p:sp>
    </p:spTree>
    <p:extLst>
      <p:ext uri="{BB962C8B-B14F-4D97-AF65-F5344CB8AC3E}">
        <p14:creationId xmlns:p14="http://schemas.microsoft.com/office/powerpoint/2010/main" val="6088137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7F5F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3B32EC5F-10A9-4B69-88F2-633199F8B6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4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CCE2024-F071-4756-8D8F-35E4FCCC82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4198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825" b="0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825" b="0">
                <a:solidFill>
                  <a:srgbClr val="718096"/>
                </a:solidFill>
                <a:latin typeface="Aptos"/>
                <a:ea typeface="Aptos"/>
                <a:cs typeface="Aptos"/>
              </a:rPr>
              <a:t>NCCU GCIT · KAI TANG · 2026.10.12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1EC63A9-BCC7-432E-96FE-9E078FC12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6391275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1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18096"/>
                </a:solidFill>
                <a:latin typeface="Aptos"/>
                <a:ea typeface="Aptos"/>
                <a:cs typeface="Aptos"/>
              </a:rPr>
              <a:t>09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468E7D3-3971-4DBA-A154-028B403725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572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718096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718096"/>
                </a:solidFill>
                <a:latin typeface="Aptos"/>
                <a:ea typeface="Aptos"/>
                <a:cs typeface="Aptos"/>
              </a:rPr>
              <a:t>A REAL WORK WEEK  ｜  真實的一週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642F921-2CE4-418A-95C9-0A80F3D8DA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857250"/>
            <a:ext cx="10744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3375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3375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Most work happens between launches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1D8A1C1-5699-4FC9-BDB0-59661E8A90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524000"/>
            <a:ext cx="1057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>
                <a:solidFill>
                  <a:srgbClr val="2B4C6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B4C6F"/>
                </a:solidFill>
                <a:latin typeface="Aptos"/>
                <a:ea typeface="Aptos"/>
                <a:cs typeface="Aptos"/>
              </a:rPr>
              <a:t>多數工作發生在兩次上線之間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CB414C4-3615-4ECF-B96E-862467AE5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76500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4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DF51235-E72F-4CC6-838C-0AF56D71D9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581275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125" b="1">
                <a:solidFill>
                  <a:srgbClr val="FAFAF8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AFAF8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F1EFD30-8845-4F17-A053-A259BBE6D2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505075"/>
            <a:ext cx="1333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Brief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接收需求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9CBDC27-C525-432C-B114-C34ED5B013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2476500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4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8F889EA-3E86-4293-8AE8-107BD0DABA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2581275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125" b="1">
                <a:solidFill>
                  <a:srgbClr val="FAFAF8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AFAF8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DE01C0A-A9E3-4A58-BB52-2FDFA062CC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2505075"/>
            <a:ext cx="1333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Research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研究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0F11140-5DD5-4330-B1D0-AC053EE683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2476500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4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CBFD9AB-D4A5-4BE2-A281-D51072DE26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2581275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125" b="1">
                <a:solidFill>
                  <a:srgbClr val="FAFAF8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AFAF8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C6D3CE8-0FA3-4AE9-9C42-1EB345762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1150" y="2505075"/>
            <a:ext cx="1333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Align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對齊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E48180F-13CE-424E-84A9-075C6B7318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2476500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4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8FDE0E9-E778-42F5-A74E-6A6D43B68A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2581275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125" b="1">
                <a:solidFill>
                  <a:srgbClr val="FAFAF8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AFAF8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C2030EC-D0E3-4AEB-BA49-17798CE13A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2505075"/>
            <a:ext cx="1333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Draft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起草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B729AC7-7871-4BF1-BB46-F6B9A7C2B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2476500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4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88A3C9A-E1A1-43C3-9B92-31499E67F1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2581275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125" b="1">
                <a:solidFill>
                  <a:srgbClr val="FAFAF8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AFAF8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60EED40-DF8B-4031-86AC-61CF5E3313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7850" y="2505075"/>
            <a:ext cx="1333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Revise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修改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CCDAC58-1250-4F6C-9A53-57A42DF3A1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952875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8BFA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9D699B8-3490-4AE8-AFA6-57FA477C84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05765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125" b="1">
                <a:solidFill>
                  <a:srgbClr val="FAFAF8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AFAF8"/>
                </a:solidFill>
                <a:latin typeface="Aptos"/>
                <a:ea typeface="Aptos"/>
                <a:cs typeface="Aptos"/>
              </a:rPr>
              <a:t>06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B235A18-79E7-4CA3-9412-FAF90C570A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981450"/>
            <a:ext cx="1333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Pitch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提案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519E33D-1C58-4BEB-B9C0-CF8C67BB0D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3952875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8BFA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DE42B73-7222-4B2E-A96A-81BC01A434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405765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125" b="1">
                <a:solidFill>
                  <a:srgbClr val="FAFAF8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AFAF8"/>
                </a:solidFill>
                <a:latin typeface="Aptos"/>
                <a:ea typeface="Aptos"/>
                <a:cs typeface="Aptos"/>
              </a:rPr>
              <a:t>07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E5FA56D-7024-4AB8-8FAC-B4E42918C9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3981450"/>
            <a:ext cx="1333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Launch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上線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3A172F1-8344-4EB0-8FD5-DACA79FAD6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3952875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8BFA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EFFEC98-5FC2-4E1E-98DD-3A917D469B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405765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125" b="1">
                <a:solidFill>
                  <a:srgbClr val="FAFAF8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AFAF8"/>
                </a:solidFill>
                <a:latin typeface="Aptos"/>
                <a:ea typeface="Aptos"/>
                <a:cs typeface="Aptos"/>
              </a:rPr>
              <a:t>08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0D6DC91-A684-404A-B73A-02C0E575E2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1150" y="3981450"/>
            <a:ext cx="1333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Monitor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監測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B5B50959-0B6B-41B5-82A1-AA6B55B2A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3952875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8BFA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145CE77-47EC-4DC1-B6BC-B08B257FA4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405765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125" b="1">
                <a:solidFill>
                  <a:srgbClr val="FAFAF8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AFAF8"/>
                </a:solidFill>
                <a:latin typeface="Aptos"/>
                <a:ea typeface="Aptos"/>
                <a:cs typeface="Aptos"/>
              </a:rPr>
              <a:t>09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FEBD2ABA-C88A-4AB0-B5DD-14987394B6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3981450"/>
            <a:ext cx="1333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Report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報告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E0063C4B-E1E0-4665-9BE0-7DEA0DDE0E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3952875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8BFA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6FCD2BA4-4C43-4CA7-A2BD-5F36B20BD6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405765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125" b="1">
                <a:solidFill>
                  <a:srgbClr val="FAFAF8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AFAF8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8B759BAD-A63D-4645-A7CE-9407E509A4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7850" y="3981450"/>
            <a:ext cx="1333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Repair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200" b="1">
                <a:solidFill>
                  <a:srgbClr val="2D374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D3748"/>
                </a:solidFill>
                <a:latin typeface="Aptos"/>
                <a:ea typeface="Aptos"/>
                <a:cs typeface="Aptos"/>
              </a:rPr>
              <a:t>修復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4B7D966D-E6FA-431A-B192-CD643D3EE0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334000"/>
            <a:ext cx="10096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200" b="1">
                <a:solidFill>
                  <a:srgbClr val="2B4C6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B4C6F"/>
                </a:solidFill>
                <a:latin typeface="Aptos"/>
                <a:ea typeface="Aptos"/>
                <a:cs typeface="Aptos"/>
              </a:rPr>
              <a:t>Creative work matters. Coordination, follow-through, and version control make it usable.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200" b="1">
                <a:solidFill>
                  <a:srgbClr val="2B4C6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B4C6F"/>
                </a:solidFill>
                <a:latin typeface="Aptos"/>
                <a:ea typeface="Aptos"/>
                <a:cs typeface="Aptos"/>
              </a:rPr>
              <a:t>創意很重要；協調、跟進與版本管理，讓創意真正可用。</a:t>
            </a:r>
          </a:p>
        </p:txBody>
      </p:sp>
    </p:spTree>
    <p:extLst>
      <p:ext uri="{BB962C8B-B14F-4D97-AF65-F5344CB8AC3E}">
        <p14:creationId xmlns:p14="http://schemas.microsoft.com/office/powerpoint/2010/main" val="607753983"/>
      </p:ext>
    </p:extLst>
  </p:cSld>
</p:sld>
</file>

<file path=ppt/theme/theme1.xml><?xml version="1.0" encoding="utf-8"?>
<a:theme xmlns:a="http://schemas.openxmlformats.org/drawingml/2006/main" name="ChatGPT">
  <a:themeElements>
    <a:clrScheme name="Kai Human Warm">
      <a:dk1>
        <a:srgbClr val="000000"/>
      </a:dk1>
      <a:lt1>
        <a:srgbClr val="FFFFFF"/>
      </a:lt1>
      <a:dk2>
        <a:srgbClr val="1A2332"/>
      </a:dk2>
      <a:lt2>
        <a:srgbClr val="D9D7D2"/>
      </a:lt2>
      <a:accent1>
        <a:srgbClr val="C4A6A6"/>
      </a:accent1>
      <a:accent2>
        <a:srgbClr val="A8BFA0"/>
      </a:accent2>
      <a:accent3>
        <a:srgbClr val="A8C4D6"/>
      </a:accent3>
      <a:accent4>
        <a:srgbClr val="C9B8D9"/>
      </a:accent4>
      <a:accent5>
        <a:srgbClr val="D4A76A"/>
      </a:accent5>
      <a:accent6>
        <a:srgbClr val="A96565"/>
      </a:accent6>
      <a:hlink>
        <a:srgbClr val="2B4C6F"/>
      </a:hlink>
      <a:folHlink>
        <a:srgbClr val="725E66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Kai Human Warm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2026-08-08T16:27:20.1110000Z</dcterms:created>
  <dcterms:modified xsi:type="dcterms:W3CDTF">2026-08-08T16:27:20.1110000Z</dcterms:modified>
</coreProperties>
</file>